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handoutMasterIdLst>
    <p:handoutMasterId r:id="rId76"/>
  </p:handoutMasterIdLst>
  <p:sldIdLst>
    <p:sldId id="256" r:id="rId2"/>
    <p:sldId id="277" r:id="rId3"/>
    <p:sldId id="287" r:id="rId4"/>
    <p:sldId id="280" r:id="rId5"/>
    <p:sldId id="286" r:id="rId6"/>
    <p:sldId id="285" r:id="rId7"/>
    <p:sldId id="289" r:id="rId8"/>
    <p:sldId id="288" r:id="rId9"/>
    <p:sldId id="284" r:id="rId10"/>
    <p:sldId id="283" r:id="rId11"/>
    <p:sldId id="273" r:id="rId12"/>
    <p:sldId id="290" r:id="rId13"/>
    <p:sldId id="282" r:id="rId14"/>
    <p:sldId id="293" r:id="rId15"/>
    <p:sldId id="297" r:id="rId16"/>
    <p:sldId id="278" r:id="rId17"/>
    <p:sldId id="296" r:id="rId18"/>
    <p:sldId id="291" r:id="rId19"/>
    <p:sldId id="300" r:id="rId20"/>
    <p:sldId id="299" r:id="rId21"/>
    <p:sldId id="301" r:id="rId22"/>
    <p:sldId id="294" r:id="rId23"/>
    <p:sldId id="303" r:id="rId24"/>
    <p:sldId id="292" r:id="rId25"/>
    <p:sldId id="306" r:id="rId26"/>
    <p:sldId id="305" r:id="rId27"/>
    <p:sldId id="309" r:id="rId28"/>
    <p:sldId id="308" r:id="rId29"/>
    <p:sldId id="310" r:id="rId30"/>
    <p:sldId id="307" r:id="rId31"/>
    <p:sldId id="353" r:id="rId32"/>
    <p:sldId id="313" r:id="rId33"/>
    <p:sldId id="354" r:id="rId34"/>
    <p:sldId id="311" r:id="rId35"/>
    <p:sldId id="295" r:id="rId36"/>
    <p:sldId id="320" r:id="rId37"/>
    <p:sldId id="319" r:id="rId38"/>
    <p:sldId id="321" r:id="rId39"/>
    <p:sldId id="316" r:id="rId40"/>
    <p:sldId id="322" r:id="rId41"/>
    <p:sldId id="355" r:id="rId42"/>
    <p:sldId id="356" r:id="rId43"/>
    <p:sldId id="357" r:id="rId44"/>
    <p:sldId id="328" r:id="rId45"/>
    <p:sldId id="327" r:id="rId46"/>
    <p:sldId id="326" r:id="rId47"/>
    <p:sldId id="325" r:id="rId48"/>
    <p:sldId id="334" r:id="rId49"/>
    <p:sldId id="332" r:id="rId50"/>
    <p:sldId id="302" r:id="rId51"/>
    <p:sldId id="323" r:id="rId52"/>
    <p:sldId id="333" r:id="rId53"/>
    <p:sldId id="336" r:id="rId54"/>
    <p:sldId id="315" r:id="rId55"/>
    <p:sldId id="339" r:id="rId56"/>
    <p:sldId id="340" r:id="rId57"/>
    <p:sldId id="337" r:id="rId58"/>
    <p:sldId id="341" r:id="rId59"/>
    <p:sldId id="324" r:id="rId60"/>
    <p:sldId id="338" r:id="rId61"/>
    <p:sldId id="317" r:id="rId62"/>
    <p:sldId id="344" r:id="rId63"/>
    <p:sldId id="331" r:id="rId64"/>
    <p:sldId id="345" r:id="rId65"/>
    <p:sldId id="342" r:id="rId66"/>
    <p:sldId id="335" r:id="rId67"/>
    <p:sldId id="304" r:id="rId68"/>
    <p:sldId id="343" r:id="rId69"/>
    <p:sldId id="318" r:id="rId70"/>
    <p:sldId id="350" r:id="rId71"/>
    <p:sldId id="348" r:id="rId72"/>
    <p:sldId id="351" r:id="rId73"/>
    <p:sldId id="352" r:id="rId74"/>
    <p:sldId id="279"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D419"/>
    <a:srgbClr val="6CB255"/>
    <a:srgbClr val="212F62"/>
    <a:srgbClr val="72A510"/>
    <a:srgbClr val="A4EC1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784" autoAdjust="0"/>
    <p:restoredTop sz="94600" autoAdjust="0"/>
  </p:normalViewPr>
  <p:slideViewPr>
    <p:cSldViewPr snapToGrid="0" snapToObjects="1">
      <p:cViewPr varScale="1">
        <p:scale>
          <a:sx n="127" d="100"/>
          <a:sy n="127" d="100"/>
        </p:scale>
        <p:origin x="61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8D041A-73BB-E643-A8C7-50D88C2F22F5}" type="datetimeFigureOut">
              <a:rPr lang="en-US" smtClean="0"/>
              <a:t>8/20/19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6EFEC5-3018-A548-B247-453C6EC1EC1A}" type="slidenum">
              <a:rPr lang="en-US" smtClean="0"/>
              <a:t>‹#›</a:t>
            </a:fld>
            <a:endParaRPr lang="en-US"/>
          </a:p>
        </p:txBody>
      </p:sp>
    </p:spTree>
    <p:extLst>
      <p:ext uri="{BB962C8B-B14F-4D97-AF65-F5344CB8AC3E}">
        <p14:creationId xmlns:p14="http://schemas.microsoft.com/office/powerpoint/2010/main" val="133005721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41326"/>
            <a:ext cx="8062912" cy="659535"/>
          </a:xfrm>
        </p:spPr>
        <p:txBody>
          <a:bodyPr/>
          <a:lstStyle/>
          <a:p>
            <a:r>
              <a:rPr lang="en-US" dirty="0"/>
              <a:t>Click to edit</a:t>
            </a:r>
          </a:p>
        </p:txBody>
      </p:sp>
      <p:sp>
        <p:nvSpPr>
          <p:cNvPr id="5" name="Date Placeholder 4"/>
          <p:cNvSpPr>
            <a:spLocks noGrp="1"/>
          </p:cNvSpPr>
          <p:nvPr>
            <p:ph type="dt" sz="half" idx="10"/>
          </p:nvPr>
        </p:nvSpPr>
        <p:spPr/>
        <p:txBody>
          <a:bodyPr/>
          <a:lstStyle/>
          <a:p>
            <a:fld id="{79B19C71-EC74-44AF-B27E-FC7DC3C3A61D}" type="datetime4">
              <a:rPr lang="en-US" smtClean="0"/>
              <a:pPr/>
              <a:t>August 20, 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9" name="Picture Placeholder 8"/>
          <p:cNvSpPr>
            <a:spLocks noGrp="1"/>
          </p:cNvSpPr>
          <p:nvPr>
            <p:ph type="pic" sz="quarter" idx="13"/>
          </p:nvPr>
        </p:nvSpPr>
        <p:spPr>
          <a:xfrm>
            <a:off x="457199" y="1107618"/>
            <a:ext cx="4031619" cy="4607689"/>
          </a:xfrm>
        </p:spPr>
        <p:txBody>
          <a:bodyPr/>
          <a:lstStyle/>
          <a:p>
            <a:endParaRPr lang="en-US" dirty="0"/>
          </a:p>
        </p:txBody>
      </p:sp>
      <p:sp>
        <p:nvSpPr>
          <p:cNvPr id="11" name="Text Placeholder 10"/>
          <p:cNvSpPr>
            <a:spLocks noGrp="1"/>
          </p:cNvSpPr>
          <p:nvPr>
            <p:ph type="body" sz="quarter" idx="14"/>
          </p:nvPr>
        </p:nvSpPr>
        <p:spPr>
          <a:xfrm>
            <a:off x="4606925" y="1107618"/>
            <a:ext cx="3913188" cy="4607382"/>
          </a:xfrm>
        </p:spPr>
        <p:txBody>
          <a:bodyPr/>
          <a:lstStyle>
            <a:lvl1pPr>
              <a:buClr>
                <a:srgbClr val="6CB255"/>
              </a:buClr>
              <a:defRPr>
                <a:solidFill>
                  <a:srgbClr val="212F62"/>
                </a:solidFill>
              </a:defRPr>
            </a:lvl1pPr>
            <a:lvl2pPr marL="731520" indent="-457200">
              <a:buClr>
                <a:srgbClr val="6CB255"/>
              </a:buClr>
              <a:buFont typeface="+mj-lt"/>
              <a:buAutoNum type="alphaLcParenR"/>
              <a:defRPr>
                <a:solidFill>
                  <a:schemeClr val="tx1"/>
                </a:solidFill>
              </a:defRPr>
            </a:lvl2pPr>
            <a:lvl3pPr marL="1257300" indent="-342900">
              <a:buClr>
                <a:srgbClr val="6CB255"/>
              </a:buClr>
              <a:buFont typeface="+mj-lt"/>
              <a:buAutoNum type="alphaLcParenR"/>
              <a:defRPr>
                <a:solidFill>
                  <a:schemeClr val="tx1"/>
                </a:solidFill>
              </a:defRPr>
            </a:lvl3pPr>
            <a:lvl4pPr marL="1714500" indent="-342900">
              <a:buClr>
                <a:srgbClr val="6CB255"/>
              </a:buClr>
              <a:buFont typeface="+mj-lt"/>
              <a:buAutoNum type="alphaLcParenR"/>
              <a:defRPr>
                <a:solidFill>
                  <a:schemeClr val="tx1"/>
                </a:solidFill>
              </a:defRPr>
            </a:lvl4pPr>
            <a:lvl5pPr marL="2171700" indent="-342900">
              <a:buClr>
                <a:srgbClr val="6CB255"/>
              </a:buClr>
              <a:buFont typeface="+mj-lt"/>
              <a:buAutoNum type="alphaLcPare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3333F43-3E86-47E4-BFBB-2476D384E1C6}" type="datetime4">
              <a:rPr lang="en-US" smtClean="0"/>
              <a:pPr/>
              <a:t>August 20, 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
        <p:nvSpPr>
          <p:cNvPr id="7" name="Title 1"/>
          <p:cNvSpPr>
            <a:spLocks noGrp="1"/>
          </p:cNvSpPr>
          <p:nvPr>
            <p:ph type="title"/>
          </p:nvPr>
        </p:nvSpPr>
        <p:spPr>
          <a:xfrm>
            <a:off x="457200" y="241326"/>
            <a:ext cx="8062912" cy="659535"/>
          </a:xfrm>
        </p:spPr>
        <p:txBody>
          <a:bodyPr/>
          <a:lstStyle/>
          <a:p>
            <a:r>
              <a:rPr lang="en-US" dirty="0"/>
              <a:t>Click to edit</a:t>
            </a:r>
          </a:p>
        </p:txBody>
      </p:sp>
      <p:sp>
        <p:nvSpPr>
          <p:cNvPr id="8" name="Picture Placeholder 8"/>
          <p:cNvSpPr>
            <a:spLocks noGrp="1"/>
          </p:cNvSpPr>
          <p:nvPr>
            <p:ph type="pic" sz="quarter" idx="13"/>
          </p:nvPr>
        </p:nvSpPr>
        <p:spPr>
          <a:xfrm>
            <a:off x="457199" y="1122386"/>
            <a:ext cx="8062913" cy="3500071"/>
          </a:xfrm>
        </p:spPr>
        <p:txBody>
          <a:bodyPr/>
          <a:lstStyle/>
          <a:p>
            <a:endParaRPr lang="en-US" dirty="0"/>
          </a:p>
        </p:txBody>
      </p:sp>
      <p:sp>
        <p:nvSpPr>
          <p:cNvPr id="9" name="Text Placeholder 10"/>
          <p:cNvSpPr>
            <a:spLocks noGrp="1"/>
          </p:cNvSpPr>
          <p:nvPr>
            <p:ph type="body" sz="quarter" idx="14"/>
          </p:nvPr>
        </p:nvSpPr>
        <p:spPr>
          <a:xfrm>
            <a:off x="457200" y="4843982"/>
            <a:ext cx="8062912" cy="1166382"/>
          </a:xfrm>
        </p:spPr>
        <p:txBody>
          <a:bodyPr/>
          <a:lstStyle>
            <a:lvl1pPr>
              <a:buClr>
                <a:srgbClr val="6CB255"/>
              </a:buClr>
              <a:defRPr>
                <a:solidFill>
                  <a:srgbClr val="000000"/>
                </a:solidFill>
              </a:defRPr>
            </a:lvl1pPr>
            <a:lvl2pPr marL="731520" indent="-457200">
              <a:buClr>
                <a:srgbClr val="6CB255"/>
              </a:buClr>
              <a:buFont typeface="+mj-lt"/>
              <a:buAutoNum type="alphaLcParenR"/>
              <a:defRPr>
                <a:solidFill>
                  <a:schemeClr val="tx1"/>
                </a:solidFill>
              </a:defRPr>
            </a:lvl2pPr>
            <a:lvl3pPr marL="1257300" indent="-342900">
              <a:buClr>
                <a:srgbClr val="6CB255"/>
              </a:buClr>
              <a:buFont typeface="+mj-lt"/>
              <a:buAutoNum type="alphaLcParenR"/>
              <a:defRPr>
                <a:solidFill>
                  <a:schemeClr val="tx1"/>
                </a:solidFill>
              </a:defRPr>
            </a:lvl3pPr>
            <a:lvl4pPr marL="1714500" indent="-342900">
              <a:buClr>
                <a:srgbClr val="6CB255"/>
              </a:buClr>
              <a:buFont typeface="+mj-lt"/>
              <a:buAutoNum type="alphaLcParenR"/>
              <a:defRPr>
                <a:solidFill>
                  <a:schemeClr val="tx1"/>
                </a:solidFill>
              </a:defRPr>
            </a:lvl4pPr>
            <a:lvl5pPr marL="2171700" indent="-342900">
              <a:buClr>
                <a:srgbClr val="6CB255"/>
              </a:buClr>
              <a:buFont typeface="+mj-lt"/>
              <a:buAutoNum type="alphaLcPare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marL="788670" indent="-514350">
              <a:buFont typeface="+mj-lt"/>
              <a:buAutoNum type="alphaLcParenR"/>
              <a:defRPr sz="2800"/>
            </a:lvl2pPr>
            <a:lvl3pPr marL="1371600" indent="-457200">
              <a:buFont typeface="+mj-lt"/>
              <a:buAutoNum type="alphaLcParenR"/>
              <a:defRPr sz="2400"/>
            </a:lvl3pPr>
            <a:lvl4pPr marL="1828800" indent="-457200">
              <a:buFont typeface="+mj-lt"/>
              <a:buAutoNum type="alphaLcParenR"/>
              <a:defRPr sz="2000"/>
            </a:lvl4pPr>
            <a:lvl5pPr marL="2286000" indent="-457200">
              <a:buFont typeface="+mj-lt"/>
              <a:buAutoNum type="alphaLcParen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EAD5615-7F4F-4584-84D5-CC95918C321F}" type="datetime4">
              <a:rPr lang="en-US" smtClean="0"/>
              <a:pPr/>
              <a:t>August 20, 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9" name="Title 1"/>
          <p:cNvSpPr>
            <a:spLocks noGrp="1"/>
          </p:cNvSpPr>
          <p:nvPr>
            <p:ph type="title"/>
          </p:nvPr>
        </p:nvSpPr>
        <p:spPr>
          <a:xfrm>
            <a:off x="457200" y="241326"/>
            <a:ext cx="8062912" cy="659535"/>
          </a:xfrm>
        </p:spPr>
        <p:txBody>
          <a:bodyPr/>
          <a:lstStyle/>
          <a:p>
            <a:r>
              <a:rPr lang="en-US" dirty="0"/>
              <a:t>Click to edit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1DEABC-D766-4322-8E78-B830FAE35C72}" type="datetime4">
              <a:rPr lang="en-US" smtClean="0"/>
              <a:pPr/>
              <a:t>August 20, 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Title 1"/>
          <p:cNvSpPr txBox="1">
            <a:spLocks/>
          </p:cNvSpPr>
          <p:nvPr userDrawn="1"/>
        </p:nvSpPr>
        <p:spPr>
          <a:xfrm>
            <a:off x="0" y="789677"/>
            <a:ext cx="9144000" cy="709154"/>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algn="ctr"/>
            <a:r>
              <a:rPr lang="en-US" sz="3500" dirty="0"/>
              <a:t>College Physics</a:t>
            </a:r>
          </a:p>
          <a:p>
            <a:pPr algn="ctr"/>
            <a:endParaRPr lang="en-US" sz="1800" cap="none" dirty="0">
              <a:solidFill>
                <a:schemeClr val="accent3">
                  <a:lumMod val="20000"/>
                  <a:lumOff val="80000"/>
                </a:schemeClr>
              </a:solidFill>
              <a:latin typeface="+mn-lt"/>
            </a:endParaRPr>
          </a:p>
          <a:p>
            <a:pPr algn="ctr"/>
            <a:r>
              <a:rPr lang="en-US" sz="2000" b="1" cap="none" dirty="0">
                <a:solidFill>
                  <a:srgbClr val="212F62"/>
                </a:solidFill>
                <a:latin typeface="+mn-lt"/>
              </a:rPr>
              <a:t>Chapter # Chapter Title</a:t>
            </a:r>
          </a:p>
          <a:p>
            <a:pPr algn="ctr"/>
            <a:r>
              <a:rPr lang="en-US" sz="1600" cap="none" dirty="0">
                <a:solidFill>
                  <a:schemeClr val="tx1"/>
                </a:solidFill>
                <a:latin typeface="+mn-lt"/>
              </a:rPr>
              <a:t>PowerPoint Image Slideshow</a:t>
            </a:r>
          </a:p>
        </p:txBody>
      </p:sp>
      <p:pic>
        <p:nvPicPr>
          <p:cNvPr id="9" name="Picture 8" descr="medium_covers_Page_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62758" y="2517424"/>
            <a:ext cx="2010682" cy="2603836"/>
          </a:xfrm>
          <a:prstGeom prst="rect">
            <a:avLst/>
          </a:prstGeom>
          <a:effectLst>
            <a:reflection blurRad="6350" stA="52000" endA="300" endPos="35000" dir="5400000" sy="-100000" algn="bl" rotWithShape="0"/>
          </a:effectLst>
          <a:scene3d>
            <a:camera prst="obliqueTopLeft"/>
            <a:lightRig rig="threePt" dir="t"/>
          </a:scene3d>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17D0EFEE-2756-4A20-BF2A-63F0A94F99AC}" type="datetime4">
              <a:rPr lang="en-US" smtClean="0"/>
              <a:pPr/>
              <a:t>August 20, 2019</a:t>
            </a:fld>
            <a:endParaRPr lang="en-US" dirty="0"/>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8044814" y="683895"/>
            <a:ext cx="1315721" cy="365125"/>
          </a:xfrm>
          <a:prstGeom prst="rect">
            <a:avLst/>
          </a:prstGeom>
        </p:spPr>
        <p:txBody>
          <a:bodyPr vert="horz" lIns="91440" tIns="45720" rIns="91440" bIns="45720" rtlCol="0" anchor="ctr"/>
          <a:lstStyle>
            <a:lvl1pPr algn="r">
              <a:defRPr sz="2400" b="1">
                <a:solidFill>
                  <a:srgbClr val="FFFFFF"/>
                </a:solidFill>
              </a:defRPr>
            </a:lvl1pPr>
          </a:lstStyle>
          <a:p>
            <a:fld id="{F38DF745-7D3F-47F4-83A3-874385CFAA6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16" r:id="rId1"/>
    <p:sldLayoutId id="2147483914" r:id="rId2"/>
    <p:sldLayoutId id="2147483920" r:id="rId3"/>
    <p:sldLayoutId id="2147483913" r:id="rId4"/>
  </p:sldLayoutIdLst>
  <p:hf sldNum="0" hdr="0" ftr="0" dt="0"/>
  <p:txStyles>
    <p:titleStyle>
      <a:lvl1pPr algn="l" defTabSz="914400" rtl="0" eaLnBrk="1" latinLnBrk="0" hangingPunct="1">
        <a:spcBef>
          <a:spcPct val="0"/>
        </a:spcBef>
        <a:buNone/>
        <a:defRPr sz="2400" kern="1200" cap="all" spc="-60" baseline="0">
          <a:solidFill>
            <a:srgbClr val="6CB255"/>
          </a:solidFill>
          <a:latin typeface="+mj-lt"/>
          <a:ea typeface="+mj-ea"/>
          <a:cs typeface="+mj-cs"/>
        </a:defRPr>
      </a:lvl1pPr>
    </p:titleStyle>
    <p:bodyStyle>
      <a:lvl1pPr marL="0" indent="0" algn="l" defTabSz="914400" rtl="0" eaLnBrk="1" latinLnBrk="0" hangingPunct="1">
        <a:spcBef>
          <a:spcPct val="20000"/>
        </a:spcBef>
        <a:spcAft>
          <a:spcPts val="600"/>
        </a:spcAft>
        <a:buClr>
          <a:srgbClr val="6CB255"/>
        </a:buClr>
        <a:buFont typeface="Arial" pitchFamily="34" charset="0"/>
        <a:buNone/>
        <a:defRPr sz="2000" b="0" kern="1200">
          <a:solidFill>
            <a:schemeClr val="tx1"/>
          </a:solidFill>
          <a:latin typeface="+mn-lt"/>
          <a:ea typeface="+mn-ea"/>
          <a:cs typeface="+mn-cs"/>
        </a:defRPr>
      </a:lvl1pPr>
      <a:lvl2pPr marL="457200" indent="-182880" algn="l" defTabSz="914400" rtl="0" eaLnBrk="1" latinLnBrk="0" hangingPunct="1">
        <a:spcBef>
          <a:spcPct val="20000"/>
        </a:spcBef>
        <a:buClr>
          <a:srgbClr val="6CB255"/>
        </a:buClr>
        <a:buFont typeface="Arial" pitchFamily="34" charset="0"/>
        <a:buChar char="•"/>
        <a:defRPr sz="2000" kern="1200">
          <a:solidFill>
            <a:srgbClr val="000000"/>
          </a:solidFill>
          <a:latin typeface="+mn-lt"/>
          <a:ea typeface="+mn-ea"/>
          <a:cs typeface="+mn-cs"/>
        </a:defRPr>
      </a:lvl2pPr>
      <a:lvl3pPr marL="1143000" indent="-228600" algn="l" defTabSz="914400" rtl="0" eaLnBrk="1" latinLnBrk="0" hangingPunct="1">
        <a:spcBef>
          <a:spcPct val="20000"/>
        </a:spcBef>
        <a:buClr>
          <a:srgbClr val="6CB255"/>
        </a:buClr>
        <a:buFont typeface="Arial" pitchFamily="34" charset="0"/>
        <a:buChar char="•"/>
        <a:defRPr sz="1800" kern="1200">
          <a:solidFill>
            <a:srgbClr val="000000"/>
          </a:solidFill>
          <a:latin typeface="+mn-lt"/>
          <a:ea typeface="+mn-ea"/>
          <a:cs typeface="+mn-cs"/>
        </a:defRPr>
      </a:lvl3pPr>
      <a:lvl4pPr marL="1600200" indent="-228600" algn="l" defTabSz="914400" rtl="0" eaLnBrk="1" latinLnBrk="0" hangingPunct="1">
        <a:spcBef>
          <a:spcPct val="20000"/>
        </a:spcBef>
        <a:buClr>
          <a:srgbClr val="6CB255"/>
        </a:buClr>
        <a:buFont typeface="Arial" pitchFamily="34" charset="0"/>
        <a:buChar char="•"/>
        <a:defRPr sz="1800" kern="1200">
          <a:solidFill>
            <a:srgbClr val="000000"/>
          </a:solidFill>
          <a:latin typeface="+mn-lt"/>
          <a:ea typeface="+mn-ea"/>
          <a:cs typeface="+mn-cs"/>
        </a:defRPr>
      </a:lvl4pPr>
      <a:lvl5pPr marL="2057400" indent="-228600" algn="l" defTabSz="914400" rtl="0" eaLnBrk="1" latinLnBrk="0" hangingPunct="1">
        <a:spcBef>
          <a:spcPct val="20000"/>
        </a:spcBef>
        <a:buClr>
          <a:srgbClr val="6CB255"/>
        </a:buClr>
        <a:buFont typeface="Arial" pitchFamily="34" charset="0"/>
        <a:buChar char="•"/>
        <a:defRPr sz="1800" kern="1200" baseline="0">
          <a:solidFill>
            <a:srgbClr val="000000"/>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3.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5.jp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8.jp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0" y="789677"/>
            <a:ext cx="9144000" cy="709154"/>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algn="ctr"/>
            <a:r>
              <a:rPr lang="en-US" dirty="0"/>
              <a:t>University Physics</a:t>
            </a:r>
          </a:p>
          <a:p>
            <a:pPr algn="ctr"/>
            <a:endParaRPr lang="en-US" sz="1800" cap="none" dirty="0">
              <a:solidFill>
                <a:schemeClr val="accent3">
                  <a:lumMod val="20000"/>
                  <a:lumOff val="80000"/>
                </a:schemeClr>
              </a:solidFill>
              <a:latin typeface="+mn-lt"/>
            </a:endParaRPr>
          </a:p>
          <a:p>
            <a:pPr algn="ctr"/>
            <a:r>
              <a:rPr lang="en-US" sz="2000" b="1" cap="none" dirty="0">
                <a:solidFill>
                  <a:srgbClr val="212F62"/>
                </a:solidFill>
                <a:latin typeface="+mn-lt"/>
              </a:rPr>
              <a:t>Chapter 13 </a:t>
            </a:r>
            <a:r>
              <a:rPr lang="en-US" sz="2000" b="1" dirty="0">
                <a:solidFill>
                  <a:srgbClr val="212F62"/>
                </a:solidFill>
                <a:latin typeface="+mn-lt"/>
              </a:rPr>
              <a:t>ELECTROMAGNETIC INDUCTION</a:t>
            </a:r>
          </a:p>
          <a:p>
            <a:pPr algn="ctr"/>
            <a:r>
              <a:rPr lang="en-US" sz="1600" cap="none" dirty="0">
                <a:solidFill>
                  <a:schemeClr val="tx1"/>
                </a:solidFill>
                <a:latin typeface="+mn-lt"/>
              </a:rPr>
              <a:t>PowerPoint Image Slideshow</a:t>
            </a:r>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317311" y="5533644"/>
            <a:ext cx="1507110" cy="1024363"/>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62758" y="2518312"/>
            <a:ext cx="2010681" cy="2602059"/>
          </a:xfrm>
          <a:prstGeom prst="rect">
            <a:avLst/>
          </a:prstGeom>
          <a:effectLst>
            <a:reflection blurRad="6350" stA="52000" endA="300" endPos="35000" dir="5400000" sy="-100000" algn="bl" rotWithShape="0"/>
          </a:effectLst>
          <a:scene3d>
            <a:camera prst="obliqueTopLeft"/>
            <a:lightRig rig="threePt" dir="t"/>
          </a:scene3d>
        </p:spPr>
      </p:pic>
    </p:spTree>
    <p:extLst>
      <p:ext uri="{BB962C8B-B14F-4D97-AF65-F5344CB8AC3E}">
        <p14:creationId xmlns:p14="http://schemas.microsoft.com/office/powerpoint/2010/main" val="1322443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13.9</a:t>
            </a:r>
          </a:p>
        </p:txBody>
      </p:sp>
      <p:pic>
        <p:nvPicPr>
          <p:cNvPr id="2" name="Picture Placeholder 1" descr="Figure shows a circular coil of radius r in a decreasing uniform magnetic field."/>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65182" r="-65182"/>
          <a:stretch>
            <a:fillRect/>
          </a:stretch>
        </p:blipFill>
        <p:spPr/>
      </p:pic>
      <p:sp>
        <p:nvSpPr>
          <p:cNvPr id="7" name="Text Placeholder 6"/>
          <p:cNvSpPr>
            <a:spLocks noGrp="1"/>
          </p:cNvSpPr>
          <p:nvPr>
            <p:ph type="body" sz="quarter" idx="14"/>
          </p:nvPr>
        </p:nvSpPr>
        <p:spPr/>
        <p:txBody>
          <a:bodyPr>
            <a:normAutofit/>
          </a:bodyPr>
          <a:lstStyle/>
          <a:p>
            <a:r>
              <a:rPr lang="en-US" sz="1600" dirty="0"/>
              <a:t>A circular coil in a decreasing magnetic field.</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689065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2400" dirty="0">
                <a:solidFill>
                  <a:srgbClr val="6CB255"/>
                </a:solidFill>
              </a:rPr>
              <a:t>Figure </a:t>
            </a:r>
            <a:r>
              <a:rPr lang="en-US" dirty="0"/>
              <a:t>13</a:t>
            </a:r>
            <a:r>
              <a:rPr lang="en-US" sz="2400" dirty="0">
                <a:solidFill>
                  <a:srgbClr val="6CB255"/>
                </a:solidFill>
              </a:rPr>
              <a:t>.10</a:t>
            </a:r>
          </a:p>
        </p:txBody>
      </p:sp>
      <p:pic>
        <p:nvPicPr>
          <p:cNvPr id="2" name="Picture Placeholder 1" descr="Figure is a photograph of a thin metal ring levitating above the vertical solenoid."/>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14039" r="-14039"/>
          <a:stretch>
            <a:fillRect/>
          </a:stretch>
        </p:blipFill>
        <p:spPr>
          <a:xfrm>
            <a:off x="457200" y="1108075"/>
            <a:ext cx="4032250" cy="5256213"/>
          </a:xfrm>
        </p:spPr>
      </p:pic>
      <p:sp>
        <p:nvSpPr>
          <p:cNvPr id="14" name="Text Placeholder 13"/>
          <p:cNvSpPr>
            <a:spLocks noGrp="1"/>
          </p:cNvSpPr>
          <p:nvPr>
            <p:ph type="body" sz="quarter" idx="14"/>
          </p:nvPr>
        </p:nvSpPr>
        <p:spPr>
          <a:xfrm>
            <a:off x="4606925" y="1107617"/>
            <a:ext cx="3913188" cy="5256973"/>
          </a:xfrm>
        </p:spPr>
        <p:txBody>
          <a:bodyPr>
            <a:noAutofit/>
          </a:bodyPr>
          <a:lstStyle/>
          <a:p>
            <a:r>
              <a:rPr lang="en-US" sz="1600" dirty="0">
                <a:solidFill>
                  <a:schemeClr val="tx1"/>
                </a:solidFill>
              </a:rPr>
              <a:t>The jumping ring. When a current is turned on in the vertical solenoid, a current is induced in the metal ring. The stray field produced by the solenoid causes the ring to jump off the solenoid.</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285096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13.11</a:t>
            </a:r>
          </a:p>
        </p:txBody>
      </p:sp>
      <p:pic>
        <p:nvPicPr>
          <p:cNvPr id="2" name="Picture Placeholder 1" descr="Figure A shows a rectangular loop moving into a perpendicular magnetic field. Figure B shows a square loop rotating in a magnetic field."/>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8852" r="-8852"/>
          <a:stretch>
            <a:fillRect/>
          </a:stretch>
        </p:blipFill>
        <p:spPr/>
      </p:pic>
      <p:sp>
        <p:nvSpPr>
          <p:cNvPr id="7" name="Text Placeholder 6"/>
          <p:cNvSpPr>
            <a:spLocks noGrp="1"/>
          </p:cNvSpPr>
          <p:nvPr>
            <p:ph type="body" sz="quarter" idx="14"/>
          </p:nvPr>
        </p:nvSpPr>
        <p:spPr/>
        <p:txBody>
          <a:bodyPr>
            <a:normAutofit/>
          </a:bodyPr>
          <a:lstStyle/>
          <a:p>
            <a:pPr marL="342900" indent="-342900">
              <a:buAutoNum type="alphaLcParenBoth"/>
            </a:pPr>
            <a:r>
              <a:rPr lang="en-US" sz="1600" dirty="0"/>
              <a:t>Magnetic flux changes as a loop moves into a magnetic field;</a:t>
            </a:r>
          </a:p>
          <a:p>
            <a:pPr marL="342900" indent="-342900">
              <a:buAutoNum type="alphaLcParenBoth"/>
            </a:pPr>
            <a:r>
              <a:rPr lang="en-US" sz="1600" dirty="0"/>
              <a:t>magnetic flux changes as a loop rotates in a magnetic field.</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985107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13.12</a:t>
            </a:r>
          </a:p>
        </p:txBody>
      </p:sp>
      <p:pic>
        <p:nvPicPr>
          <p:cNvPr id="2" name="Picture Placeholder 1" descr="Figure shows a conducting rod that is pushed to the right through the perpendicular magnetic field at constant velocity. The resulting change in the magnetic flux induces a current in the circuit."/>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8396" r="-38396"/>
          <a:stretch>
            <a:fillRect/>
          </a:stretch>
        </p:blipFill>
        <p:spPr/>
      </p:pic>
      <p:sp>
        <p:nvSpPr>
          <p:cNvPr id="7" name="Text Placeholder 6"/>
          <p:cNvSpPr>
            <a:spLocks noGrp="1"/>
          </p:cNvSpPr>
          <p:nvPr>
            <p:ph type="body" sz="quarter" idx="14"/>
          </p:nvPr>
        </p:nvSpPr>
        <p:spPr/>
        <p:txBody>
          <a:bodyPr>
            <a:normAutofit/>
          </a:bodyPr>
          <a:lstStyle/>
          <a:p>
            <a:r>
              <a:rPr lang="en-US" sz="1600" dirty="0"/>
              <a:t>A conducting rod is pushed to the right at constant velocity. The resulting change in the magnetic flux induces a current in the circuit.</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46612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13.13</a:t>
            </a:r>
          </a:p>
        </p:txBody>
      </p:sp>
      <p:pic>
        <p:nvPicPr>
          <p:cNvPr id="2" name="Picture Placeholder 1" descr="Figure shows a schematic drawing of the rail gun. An armature is placed between two rails of opposite charge. Magnetic field is generated by currents in rails and interacts with the current in armature, generating the force.&#10;&#10;"/>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9040" r="-9040"/>
          <a:stretch>
            <a:fillRect/>
          </a:stretch>
        </p:blipFill>
        <p:spPr/>
      </p:pic>
      <p:sp>
        <p:nvSpPr>
          <p:cNvPr id="7" name="Text Placeholder 6"/>
          <p:cNvSpPr>
            <a:spLocks noGrp="1"/>
          </p:cNvSpPr>
          <p:nvPr>
            <p:ph type="body" sz="quarter" idx="14"/>
          </p:nvPr>
        </p:nvSpPr>
        <p:spPr/>
        <p:txBody>
          <a:bodyPr>
            <a:normAutofit/>
          </a:bodyPr>
          <a:lstStyle/>
          <a:p>
            <a:r>
              <a:rPr lang="en-US" sz="1600" dirty="0"/>
              <a:t>Current through two rails drives a conductive projectile forward by the magnetic force created.</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989686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13.14</a:t>
            </a:r>
          </a:p>
        </p:txBody>
      </p:sp>
      <p:pic>
        <p:nvPicPr>
          <p:cNvPr id="2" name="Picture Placeholder 1" descr="Figure shows a conducting rod of the length l that is pushed to the right for the distance x through the perpendicular magnetic field at constant velocity."/>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8732" r="-28732"/>
          <a:stretch>
            <a:fillRect/>
          </a:stretch>
        </p:blipFill>
        <p:spPr/>
      </p:pic>
      <p:sp>
        <p:nvSpPr>
          <p:cNvPr id="7" name="Text Placeholder 6"/>
          <p:cNvSpPr>
            <a:spLocks noGrp="1"/>
          </p:cNvSpPr>
          <p:nvPr>
            <p:ph type="body" sz="quarter" idx="14"/>
          </p:nvPr>
        </p:nvSpPr>
        <p:spPr/>
        <p:txBody>
          <a:bodyPr>
            <a:normAutofit/>
          </a:bodyPr>
          <a:lstStyle/>
          <a:p>
            <a:r>
              <a:rPr lang="en-US" sz="1600" dirty="0"/>
              <a:t>With the imaginary rectangle shown, we can use Faraday’s law to calculate the induced emf in the moving rod.</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68908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sz="2400" dirty="0">
                <a:solidFill>
                  <a:srgbClr val="6CB255"/>
                </a:solidFill>
              </a:rPr>
              <a:t>Figure </a:t>
            </a:r>
            <a:r>
              <a:rPr lang="en-US" dirty="0"/>
              <a:t>13</a:t>
            </a:r>
            <a:r>
              <a:rPr lang="en-US" sz="2400" dirty="0">
                <a:solidFill>
                  <a:srgbClr val="6CB255"/>
                </a:solidFill>
              </a:rPr>
              <a:t>.15</a:t>
            </a:r>
          </a:p>
        </p:txBody>
      </p:sp>
      <p:pic>
        <p:nvPicPr>
          <p:cNvPr id="2" name="Picture Placeholder 1" descr="Figure is a schematic drawing that shows tethered satellite that launched and returns to the space shuttle while moving through the Earth’s magnetic field."/>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085" r="-1085"/>
          <a:stretch>
            <a:fillRect/>
          </a:stretch>
        </p:blipFill>
        <p:spPr>
          <a:xfrm>
            <a:off x="4489450" y="1108075"/>
            <a:ext cx="4030663" cy="5256213"/>
          </a:xfrm>
        </p:spPr>
      </p:pic>
      <p:sp>
        <p:nvSpPr>
          <p:cNvPr id="14" name="Text Placeholder 13"/>
          <p:cNvSpPr>
            <a:spLocks noGrp="1"/>
          </p:cNvSpPr>
          <p:nvPr>
            <p:ph type="body" sz="quarter" idx="14"/>
          </p:nvPr>
        </p:nvSpPr>
        <p:spPr>
          <a:xfrm>
            <a:off x="457200" y="1107617"/>
            <a:ext cx="3913188" cy="5256973"/>
          </a:xfrm>
        </p:spPr>
        <p:txBody>
          <a:bodyPr>
            <a:noAutofit/>
          </a:bodyPr>
          <a:lstStyle/>
          <a:p>
            <a:r>
              <a:rPr lang="en-US" sz="1600" dirty="0">
                <a:solidFill>
                  <a:schemeClr val="tx1"/>
                </a:solidFill>
              </a:rPr>
              <a:t>Motional emf as electrical power conversion for the space shuttle was the motivation for the tethered satellite experiment. A 5-kV emf was predicted to be induced in the 20-km tether while moving at orbital speed in Earth’s magnetic field. The circuit is completed by a return path through the stationary ionosphere.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0695" y="259755"/>
            <a:ext cx="1051734" cy="714850"/>
          </a:xfrm>
          <a:prstGeom prst="rect">
            <a:avLst/>
          </a:prstGeom>
        </p:spPr>
      </p:pic>
    </p:spTree>
    <p:extLst>
      <p:ext uri="{BB962C8B-B14F-4D97-AF65-F5344CB8AC3E}">
        <p14:creationId xmlns:p14="http://schemas.microsoft.com/office/powerpoint/2010/main" val="1793688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13.16</a:t>
            </a:r>
          </a:p>
        </p:txBody>
      </p:sp>
      <p:pic>
        <p:nvPicPr>
          <p:cNvPr id="2" name="Picture Placeholder 1" descr="Figure A shows the end of a rotating metal rod that slides along a circular wire in a horizontal plane. Uniform magnetic field is perpendicular to the rod. Figure B visualizes the current induced by the rod. Figure C visualizes magnetic force on an infinitesimal current segment."/>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5037" b="-15037"/>
          <a:stretch>
            <a:fillRect/>
          </a:stretch>
        </p:blipFill>
        <p:spPr/>
      </p:pic>
      <p:sp>
        <p:nvSpPr>
          <p:cNvPr id="7" name="Text Placeholder 6"/>
          <p:cNvSpPr>
            <a:spLocks noGrp="1"/>
          </p:cNvSpPr>
          <p:nvPr>
            <p:ph type="body" sz="quarter" idx="14"/>
          </p:nvPr>
        </p:nvSpPr>
        <p:spPr/>
        <p:txBody>
          <a:bodyPr>
            <a:normAutofit/>
          </a:bodyPr>
          <a:lstStyle/>
          <a:p>
            <a:pPr marL="342900" indent="-342900">
              <a:buAutoNum type="alphaLcParenBoth"/>
            </a:pPr>
            <a:r>
              <a:rPr lang="en-US" sz="1600" dirty="0"/>
              <a:t>The end of a rotating metal rod slides along a circular wire in a horizontal plane.</a:t>
            </a:r>
          </a:p>
          <a:p>
            <a:pPr marL="342900" indent="-342900">
              <a:buAutoNum type="alphaLcParenBoth"/>
            </a:pPr>
            <a:r>
              <a:rPr lang="en-US" sz="1600" dirty="0"/>
              <a:t>The induced current in the rod.</a:t>
            </a:r>
          </a:p>
          <a:p>
            <a:pPr marL="342900" indent="-342900">
              <a:buAutoNum type="alphaLcParenBoth"/>
            </a:pPr>
            <a:r>
              <a:rPr lang="en-US" sz="1600" dirty="0"/>
              <a:t>The magnetic force on an infinitesimal current segment.</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290179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2400" dirty="0">
                <a:solidFill>
                  <a:srgbClr val="6CB255"/>
                </a:solidFill>
              </a:rPr>
              <a:t>Figure </a:t>
            </a:r>
            <a:r>
              <a:rPr lang="en-US" dirty="0"/>
              <a:t>13</a:t>
            </a:r>
            <a:r>
              <a:rPr lang="en-US" sz="2400" dirty="0">
                <a:solidFill>
                  <a:srgbClr val="6CB255"/>
                </a:solidFill>
              </a:rPr>
              <a:t>.17</a:t>
            </a:r>
          </a:p>
        </p:txBody>
      </p:sp>
      <p:pic>
        <p:nvPicPr>
          <p:cNvPr id="2" name="Picture Placeholder 1" descr="Figure shows a rectangular coil rotating in a uniform magnetic field."/>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764" r="-764"/>
          <a:stretch>
            <a:fillRect/>
          </a:stretch>
        </p:blipFill>
        <p:spPr>
          <a:xfrm>
            <a:off x="457200" y="1108075"/>
            <a:ext cx="4032250" cy="5256213"/>
          </a:xfrm>
        </p:spPr>
      </p:pic>
      <p:sp>
        <p:nvSpPr>
          <p:cNvPr id="14" name="Text Placeholder 13"/>
          <p:cNvSpPr>
            <a:spLocks noGrp="1"/>
          </p:cNvSpPr>
          <p:nvPr>
            <p:ph type="body" sz="quarter" idx="14"/>
          </p:nvPr>
        </p:nvSpPr>
        <p:spPr>
          <a:xfrm>
            <a:off x="4606925" y="1107617"/>
            <a:ext cx="3913188" cy="5256973"/>
          </a:xfrm>
        </p:spPr>
        <p:txBody>
          <a:bodyPr>
            <a:noAutofit/>
          </a:bodyPr>
          <a:lstStyle/>
          <a:p>
            <a:r>
              <a:rPr lang="en-US" sz="1600" dirty="0">
                <a:solidFill>
                  <a:srgbClr val="000000"/>
                </a:solidFill>
              </a:rPr>
              <a:t>A rectangular coil rotating in a uniform magnetic field</a:t>
            </a:r>
            <a:r>
              <a:rPr lang="en-US" sz="1600" dirty="0"/>
              <a:t>.</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066868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13.4</a:t>
            </a:r>
          </a:p>
        </p:txBody>
      </p:sp>
      <p:pic>
        <p:nvPicPr>
          <p:cNvPr id="2" name="Picture Placeholder 1" descr="Figure shows a rod of length l that is located in the uniform magnetic field. The rod is rotated counterclockwise around the axis through O by the torque due to mg."/>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68190" r="-68190"/>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115021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13.1</a:t>
            </a:r>
          </a:p>
        </p:txBody>
      </p:sp>
      <p:pic>
        <p:nvPicPr>
          <p:cNvPr id="2" name="Picture Placeholder 1" descr="Figure is the photo of the credit card inserted half-way into the slot of the banking machine so that the black magnetic strip is visible."/>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3161" r="-3161"/>
          <a:stretch>
            <a:fillRect/>
          </a:stretch>
        </p:blipFill>
        <p:spPr/>
      </p:pic>
      <p:sp>
        <p:nvSpPr>
          <p:cNvPr id="7" name="Text Placeholder 6"/>
          <p:cNvSpPr>
            <a:spLocks noGrp="1"/>
          </p:cNvSpPr>
          <p:nvPr>
            <p:ph type="body" sz="quarter" idx="14"/>
          </p:nvPr>
        </p:nvSpPr>
        <p:spPr/>
        <p:txBody>
          <a:bodyPr>
            <a:normAutofit/>
          </a:bodyPr>
          <a:lstStyle/>
          <a:p>
            <a:r>
              <a:rPr lang="en-US" sz="1600" dirty="0"/>
              <a:t>The black strip found on the back of credit cards and driver’s licenses is a very thin layer of magnetic material with information stored on it. Reading and writing the information on the credit card is done with a swiping motion. The physical reason why this is necessary is called electromagnetic induction and is discussed in this chapter.</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039996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13.18</a:t>
            </a:r>
          </a:p>
        </p:txBody>
      </p:sp>
      <p:pic>
        <p:nvPicPr>
          <p:cNvPr id="2" name="Picture Placeholder 1" descr="Figure A shows a side view of the long solenoid with the electrical current flowing through it. Figure B shows a cross-sectional view of the solenoid from its left end."/>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13549" r="-13549"/>
          <a:stretch>
            <a:fillRect/>
          </a:stretch>
        </p:blipFill>
        <p:spPr/>
      </p:pic>
      <p:sp>
        <p:nvSpPr>
          <p:cNvPr id="7" name="Text Placeholder 6"/>
          <p:cNvSpPr>
            <a:spLocks noGrp="1"/>
          </p:cNvSpPr>
          <p:nvPr>
            <p:ph type="body" sz="quarter" idx="14"/>
          </p:nvPr>
        </p:nvSpPr>
        <p:spPr/>
        <p:txBody>
          <a:bodyPr>
            <a:normAutofit lnSpcReduction="10000"/>
          </a:bodyPr>
          <a:lstStyle/>
          <a:p>
            <a:pPr marL="342900" indent="-342900">
              <a:buAutoNum type="alphaLcParenBoth"/>
            </a:pPr>
            <a:r>
              <a:rPr lang="en-US" sz="1600" dirty="0"/>
              <a:t>The current in a long solenoid is decreasing exponentially.</a:t>
            </a:r>
          </a:p>
          <a:p>
            <a:pPr marL="342900" indent="-342900">
              <a:buAutoNum type="alphaLcParenBoth"/>
            </a:pPr>
            <a:r>
              <a:rPr lang="en-US" sz="1600" dirty="0"/>
              <a:t>A cross-sectional view of the solenoid from its left end. The cross-section shown is near the middle of the solenoid. An electric field is induced both inside and outside the solenoid.</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766735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13.19</a:t>
            </a:r>
          </a:p>
        </p:txBody>
      </p:sp>
      <p:pic>
        <p:nvPicPr>
          <p:cNvPr id="2" name="Picture Placeholder 1" descr="Figure is a plot of the electric field E versus distance r. Electric field is zero at the beginning, rises linearly till r equal to R, reaches sharp maximum at R, and falls of proportional to 1/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8432" r="-68432"/>
          <a:stretch>
            <a:fillRect/>
          </a:stretch>
        </p:blipFill>
        <p:spPr/>
      </p:pic>
      <p:sp>
        <p:nvSpPr>
          <p:cNvPr id="7" name="Text Placeholder 6"/>
          <p:cNvSpPr>
            <a:spLocks noGrp="1"/>
          </p:cNvSpPr>
          <p:nvPr>
            <p:ph type="body" sz="quarter" idx="14"/>
          </p:nvPr>
        </p:nvSpPr>
        <p:spPr/>
        <p:txBody>
          <a:bodyPr>
            <a:normAutofit/>
          </a:bodyPr>
          <a:lstStyle/>
          <a:p>
            <a:r>
              <a:rPr lang="en-US" sz="1600" dirty="0"/>
              <a:t>The electric field vs. distance </a:t>
            </a:r>
            <a:r>
              <a:rPr lang="en-US" sz="1600" i="1" dirty="0"/>
              <a:t>r</a:t>
            </a:r>
            <a:r>
              <a:rPr lang="en-US" sz="1600" dirty="0"/>
              <a:t>. When </a:t>
            </a:r>
            <a:r>
              <a:rPr lang="en-US" sz="1600" i="1" dirty="0"/>
              <a:t>r</a:t>
            </a:r>
            <a:r>
              <a:rPr lang="en-US" sz="1600" dirty="0"/>
              <a:t> </a:t>
            </a:r>
            <a:r>
              <a:rPr lang="en-US" sz="1600" dirty="0">
                <a:latin typeface="Cambria Math"/>
                <a:cs typeface="Cambria Math"/>
              </a:rPr>
              <a:t>&lt;</a:t>
            </a:r>
            <a:r>
              <a:rPr lang="en-US" sz="1600" dirty="0"/>
              <a:t> </a:t>
            </a:r>
            <a:r>
              <a:rPr lang="en-US" sz="1600" i="1" dirty="0"/>
              <a:t>R</a:t>
            </a:r>
            <a:r>
              <a:rPr lang="en-US" sz="1600" dirty="0"/>
              <a:t>, the electric field rises linearly, whereas when </a:t>
            </a:r>
            <a:r>
              <a:rPr lang="en-US" sz="1600" i="1" dirty="0"/>
              <a:t>r</a:t>
            </a:r>
            <a:r>
              <a:rPr lang="en-US" sz="1600" dirty="0"/>
              <a:t> </a:t>
            </a:r>
            <a:r>
              <a:rPr lang="en-US" sz="1600" dirty="0">
                <a:latin typeface="Cambria Math"/>
                <a:cs typeface="Cambria Math"/>
              </a:rPr>
              <a:t>&gt;</a:t>
            </a:r>
            <a:r>
              <a:rPr lang="en-US" sz="1600" dirty="0"/>
              <a:t> </a:t>
            </a:r>
            <a:r>
              <a:rPr lang="en-US" sz="1600" i="1" dirty="0"/>
              <a:t>R</a:t>
            </a:r>
            <a:r>
              <a:rPr lang="en-US" sz="1600" dirty="0"/>
              <a:t>, the electric field falls of proportional to 1</a:t>
            </a:r>
            <a:r>
              <a:rPr lang="en-US" sz="1600" dirty="0">
                <a:latin typeface="Cambria Math"/>
                <a:cs typeface="Cambria Math"/>
              </a:rPr>
              <a:t>/</a:t>
            </a:r>
            <a:r>
              <a:rPr lang="en-US" sz="1600" i="1" dirty="0"/>
              <a:t>r</a:t>
            </a:r>
            <a:r>
              <a:rPr lang="en-US" sz="1600" dirty="0"/>
              <a:t>.</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751970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13.8</a:t>
            </a:r>
          </a:p>
        </p:txBody>
      </p:sp>
      <p:pic>
        <p:nvPicPr>
          <p:cNvPr id="2" name="Picture Placeholder 1" descr="Figure shows the magnetic filed confined within the cylindrical region. Area P1 partially lies in the magnetic field. Area P2 is larger that the area of magnetic field and completely includes it. Area P3 lies outside of the magnetic field. Area P4 is smaller than the area of the magnetic field and is completely included within it."/>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67861" r="-67861"/>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045044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13.9</a:t>
            </a:r>
          </a:p>
        </p:txBody>
      </p:sp>
      <p:pic>
        <p:nvPicPr>
          <p:cNvPr id="2" name="Picture Placeholder 1" descr="Figure shows a long solenoid placed in the middle of a closely wrapped coil with radius of 25 cm."/>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9207" r="-29207"/>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744593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13.20</a:t>
            </a:r>
          </a:p>
        </p:txBody>
      </p:sp>
      <p:pic>
        <p:nvPicPr>
          <p:cNvPr id="2" name="Picture Placeholder 1" descr="Figure A shows a metal pendulum bob swinging between the poles of a magnet. Eddy currents are indicated by arrows. Figure B shows a slotted metal bob swinging between the poles of a magnet. Figure C shows a non-conducting pendulum bob swinging between the poles of a magnet."/>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3196" r="-13196"/>
          <a:stretch>
            <a:fillRect/>
          </a:stretch>
        </p:blipFill>
        <p:spPr/>
      </p:pic>
      <p:sp>
        <p:nvSpPr>
          <p:cNvPr id="7" name="Text Placeholder 6"/>
          <p:cNvSpPr>
            <a:spLocks noGrp="1"/>
          </p:cNvSpPr>
          <p:nvPr>
            <p:ph type="body" sz="quarter" idx="14"/>
          </p:nvPr>
        </p:nvSpPr>
        <p:spPr/>
        <p:txBody>
          <a:bodyPr>
            <a:noAutofit/>
          </a:bodyPr>
          <a:lstStyle/>
          <a:p>
            <a:r>
              <a:rPr lang="en-US" sz="1500" dirty="0"/>
              <a:t>A common physics demonstration device for exploring eddy currents and magnetic damping. </a:t>
            </a:r>
            <a:r>
              <a:rPr lang="en-US" sz="1500" dirty="0">
                <a:solidFill>
                  <a:srgbClr val="6CB255"/>
                </a:solidFill>
              </a:rPr>
              <a:t>(a)</a:t>
            </a:r>
            <a:r>
              <a:rPr lang="en-US" sz="1500" dirty="0"/>
              <a:t> The motion of a metal pendulum bob swinging between the poles of a magnet is quickly damped by the action of eddy currents. </a:t>
            </a:r>
            <a:r>
              <a:rPr lang="en-US" sz="1500" dirty="0">
                <a:solidFill>
                  <a:srgbClr val="6CB255"/>
                </a:solidFill>
              </a:rPr>
              <a:t>(b)</a:t>
            </a:r>
            <a:r>
              <a:rPr lang="en-US" sz="1500" dirty="0"/>
              <a:t> There is little effect on the motion of a slotted metal bob, implying that eddy currents are made less effective. </a:t>
            </a:r>
            <a:r>
              <a:rPr lang="en-US" sz="1500" dirty="0">
                <a:solidFill>
                  <a:srgbClr val="6CB255"/>
                </a:solidFill>
              </a:rPr>
              <a:t>(c)</a:t>
            </a:r>
            <a:r>
              <a:rPr lang="en-US" sz="1500" dirty="0"/>
              <a:t> There is also no magnetic damping on a nonconducting bob, since the eddy currents are </a:t>
            </a:r>
            <a:r>
              <a:rPr lang="hu-HU" sz="1500" dirty="0"/>
              <a:t>extremely small.</a:t>
            </a:r>
            <a:endParaRPr lang="en-US" sz="15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773918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13.21</a:t>
            </a:r>
          </a:p>
        </p:txBody>
      </p:sp>
      <p:pic>
        <p:nvPicPr>
          <p:cNvPr id="2" name="Picture Placeholder 1" descr="Figure shows conducting plate swinging between the poles of a magnet and passing uniform magnetic field. Counterclockwise eddy current is created when the plate enters the field. Clockwise current is create when the plate exists the field."/>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40859" r="-40859"/>
          <a:stretch>
            <a:fillRect/>
          </a:stretch>
        </p:blipFill>
        <p:spPr/>
      </p:pic>
      <p:sp>
        <p:nvSpPr>
          <p:cNvPr id="7" name="Text Placeholder 6"/>
          <p:cNvSpPr>
            <a:spLocks noGrp="1"/>
          </p:cNvSpPr>
          <p:nvPr>
            <p:ph type="body" sz="quarter" idx="14"/>
          </p:nvPr>
        </p:nvSpPr>
        <p:spPr/>
        <p:txBody>
          <a:bodyPr>
            <a:normAutofit/>
          </a:bodyPr>
          <a:lstStyle/>
          <a:p>
            <a:r>
              <a:rPr lang="en-US" sz="1600" dirty="0"/>
              <a:t>A more detailed look at the conducting plate passing between the poles of a magnet. As it enters and leaves the field, the change in flux produces an eddy current. Magnetic force on the current loop opposes the motion. There is no current and no magnetic drag when the plate is completely inside the uniform field.</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594494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13.22</a:t>
            </a:r>
          </a:p>
        </p:txBody>
      </p:sp>
      <p:pic>
        <p:nvPicPr>
          <p:cNvPr id="2" name="Picture Placeholder 1" descr="Figure shows a slotted metal plate entering a magnetic field. Small eddy currents rotating in the opposite directions are created when the plate enters the field."/>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45582" r="-45582"/>
          <a:stretch>
            <a:fillRect/>
          </a:stretch>
        </p:blipFill>
        <p:spPr/>
      </p:pic>
      <p:sp>
        <p:nvSpPr>
          <p:cNvPr id="7" name="Text Placeholder 6"/>
          <p:cNvSpPr>
            <a:spLocks noGrp="1"/>
          </p:cNvSpPr>
          <p:nvPr>
            <p:ph type="body" sz="quarter" idx="14"/>
          </p:nvPr>
        </p:nvSpPr>
        <p:spPr/>
        <p:txBody>
          <a:bodyPr>
            <a:normAutofit/>
          </a:bodyPr>
          <a:lstStyle/>
          <a:p>
            <a:r>
              <a:rPr lang="en-US" sz="1600" dirty="0"/>
              <a:t>Eddy currents induced in a slotted metal plate entering a magnetic field form small loops, and the forces on them tend to cancel, thereby making magnetic drag almost zero.</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744344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13.23</a:t>
            </a:r>
          </a:p>
        </p:txBody>
      </p:sp>
      <p:pic>
        <p:nvPicPr>
          <p:cNvPr id="2" name="Picture Placeholder 1" descr="Figure shows sensitive laboratory balances. Magnetic damping is achieved by a conducting disc, also called damper vane, inserted into the magnet."/>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17969" r="-17969"/>
          <a:stretch>
            <a:fillRect/>
          </a:stretch>
        </p:blipFill>
        <p:spPr/>
      </p:pic>
      <p:sp>
        <p:nvSpPr>
          <p:cNvPr id="7" name="Text Placeholder 6"/>
          <p:cNvSpPr>
            <a:spLocks noGrp="1"/>
          </p:cNvSpPr>
          <p:nvPr>
            <p:ph type="body" sz="quarter" idx="14"/>
          </p:nvPr>
        </p:nvSpPr>
        <p:spPr/>
        <p:txBody>
          <a:bodyPr>
            <a:normAutofit/>
          </a:bodyPr>
          <a:lstStyle/>
          <a:p>
            <a:r>
              <a:rPr lang="en-US" sz="1600" dirty="0"/>
              <a:t>Magnetic damping of this sensitive balance slows its oscillations. Since Faraday’s law of induction gives the greatest effect for the most rapid change, damping is greatest for large oscillations and goes to zero as the motion stops.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602210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13.24</a:t>
            </a:r>
          </a:p>
        </p:txBody>
      </p:sp>
      <p:pic>
        <p:nvPicPr>
          <p:cNvPr id="2" name="Picture Placeholder 1" descr="Figure illustrates the use of the magnetic drag to separate metals form other trash. A strong magnet is installed below the path of the trash from the truck separating materials."/>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15290" r="-15290"/>
          <a:stretch>
            <a:fillRect/>
          </a:stretch>
        </p:blipFill>
        <p:spPr/>
      </p:pic>
      <p:sp>
        <p:nvSpPr>
          <p:cNvPr id="7" name="Text Placeholder 6"/>
          <p:cNvSpPr>
            <a:spLocks noGrp="1"/>
          </p:cNvSpPr>
          <p:nvPr>
            <p:ph type="body" sz="quarter" idx="14"/>
          </p:nvPr>
        </p:nvSpPr>
        <p:spPr/>
        <p:txBody>
          <a:bodyPr>
            <a:normAutofit/>
          </a:bodyPr>
          <a:lstStyle/>
          <a:p>
            <a:r>
              <a:rPr lang="en-US" sz="1600" dirty="0"/>
              <a:t>Metals can be separated from other trash by magnetic drag. Eddy currents and magnetic drag are created in the metals sent down this ramp by the powerful magnet beneath it. Nonmetals move on.</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640846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13.25</a:t>
            </a:r>
          </a:p>
        </p:txBody>
      </p:sp>
      <p:pic>
        <p:nvPicPr>
          <p:cNvPr id="2" name="Picture Placeholder 1" descr="Photograph shows a soldier with the metal detector in one hand."/>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4262" r="-34262"/>
          <a:stretch>
            <a:fillRect/>
          </a:stretch>
        </p:blipFill>
        <p:spPr/>
      </p:pic>
      <p:sp>
        <p:nvSpPr>
          <p:cNvPr id="7" name="Text Placeholder 6"/>
          <p:cNvSpPr>
            <a:spLocks noGrp="1"/>
          </p:cNvSpPr>
          <p:nvPr>
            <p:ph type="body" sz="quarter" idx="14"/>
          </p:nvPr>
        </p:nvSpPr>
        <p:spPr/>
        <p:txBody>
          <a:bodyPr>
            <a:normAutofit/>
          </a:bodyPr>
          <a:lstStyle/>
          <a:p>
            <a:r>
              <a:rPr lang="en-US" sz="1600" dirty="0"/>
              <a:t>A soldier in Iraq uses a metal detector to search for explosives and weapons. (credit: U.S. Army)</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211920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13.2</a:t>
            </a:r>
          </a:p>
        </p:txBody>
      </p:sp>
      <p:pic>
        <p:nvPicPr>
          <p:cNvPr id="2" name="Picture Placeholder 1" descr="Figure A shows the magnet with the North pole facing up moved into the coil. Figure B shows the magnet with the North pole facing up moved out of the coil. Figure C shows the magnet with the South pole facing up moved into the coil. Figure D shows the magnet with the South pole facing up moved out of the coil. Figure E shows the magnet with the North pole facing up hold stationary in the coil."/>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8786" r="-8786"/>
          <a:stretch>
            <a:fillRect/>
          </a:stretch>
        </p:blipFill>
        <p:spPr/>
      </p:pic>
      <p:sp>
        <p:nvSpPr>
          <p:cNvPr id="7" name="Text Placeholder 6"/>
          <p:cNvSpPr>
            <a:spLocks noGrp="1"/>
          </p:cNvSpPr>
          <p:nvPr>
            <p:ph type="body" sz="quarter" idx="14"/>
          </p:nvPr>
        </p:nvSpPr>
        <p:spPr/>
        <p:txBody>
          <a:bodyPr>
            <a:normAutofit/>
          </a:bodyPr>
          <a:lstStyle/>
          <a:p>
            <a:r>
              <a:rPr lang="en-US" sz="1600" dirty="0"/>
              <a:t>Movement of a magnet relative to a coil produces emfs as shown </a:t>
            </a:r>
            <a:r>
              <a:rPr lang="en-US" sz="1600" dirty="0">
                <a:solidFill>
                  <a:srgbClr val="6CB255"/>
                </a:solidFill>
              </a:rPr>
              <a:t>(a–d)</a:t>
            </a:r>
            <a:r>
              <a:rPr lang="en-US" sz="1600" dirty="0"/>
              <a:t>. The same emfs are produced if the coil is moved relative to the magnet. This short-lived emf is only present during the motion. The greater the speed, the greater the magnitude of the emf, and the emf is zero when there is no motion, as shown in </a:t>
            </a:r>
            <a:r>
              <a:rPr lang="en-US" sz="1600" dirty="0">
                <a:solidFill>
                  <a:srgbClr val="6CB255"/>
                </a:solidFill>
              </a:rPr>
              <a:t>(e)</a:t>
            </a:r>
            <a:r>
              <a:rPr lang="en-US" sz="1600" dirty="0"/>
              <a:t>.</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577438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13.26</a:t>
            </a:r>
          </a:p>
        </p:txBody>
      </p:sp>
      <p:pic>
        <p:nvPicPr>
          <p:cNvPr id="2" name="Picture Placeholder 1" descr="Photograph shows the rows of rare-earth magnets installed along line of the roller coaster."/>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36505" r="-36505"/>
          <a:stretch>
            <a:fillRect/>
          </a:stretch>
        </p:blipFill>
        <p:spPr/>
      </p:pic>
      <p:sp>
        <p:nvSpPr>
          <p:cNvPr id="7" name="Text Placeholder 6"/>
          <p:cNvSpPr>
            <a:spLocks noGrp="1"/>
          </p:cNvSpPr>
          <p:nvPr>
            <p:ph type="body" sz="quarter" idx="14"/>
          </p:nvPr>
        </p:nvSpPr>
        <p:spPr/>
        <p:txBody>
          <a:bodyPr>
            <a:normAutofit/>
          </a:bodyPr>
          <a:lstStyle/>
          <a:p>
            <a:r>
              <a:rPr lang="en-US" sz="1600" dirty="0"/>
              <a:t>The rows of rare-earth magnets (protruding horizontally) are used for magnetic </a:t>
            </a:r>
            <a:r>
              <a:rPr lang="nl-NL" sz="1600" dirty="0"/>
              <a:t>braking in roller coasters. (credit: Stefan Scheer)</a:t>
            </a:r>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893483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sz="2400" dirty="0">
                <a:solidFill>
                  <a:srgbClr val="6CB255"/>
                </a:solidFill>
              </a:rPr>
              <a:t>Figure 13.27</a:t>
            </a:r>
          </a:p>
        </p:txBody>
      </p:sp>
      <p:pic>
        <p:nvPicPr>
          <p:cNvPr id="2" name="Picture Placeholder 1" descr="Picture shows a generator coil that is rotated by mechanical means through one-fourth of a revolution."/>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8363" r="-8363"/>
          <a:stretch>
            <a:fillRect/>
          </a:stretch>
        </p:blipFill>
        <p:spPr>
          <a:xfrm>
            <a:off x="4489450" y="1108075"/>
            <a:ext cx="4030663" cy="5256213"/>
          </a:xfrm>
        </p:spPr>
      </p:pic>
      <p:sp>
        <p:nvSpPr>
          <p:cNvPr id="14" name="Text Placeholder 13"/>
          <p:cNvSpPr>
            <a:spLocks noGrp="1"/>
          </p:cNvSpPr>
          <p:nvPr>
            <p:ph type="body" sz="quarter" idx="14"/>
          </p:nvPr>
        </p:nvSpPr>
        <p:spPr>
          <a:xfrm>
            <a:off x="457200" y="1107617"/>
            <a:ext cx="3913188" cy="5256973"/>
          </a:xfrm>
        </p:spPr>
        <p:txBody>
          <a:bodyPr>
            <a:noAutofit/>
          </a:bodyPr>
          <a:lstStyle/>
          <a:p>
            <a:r>
              <a:rPr lang="en-US" sz="1600" dirty="0">
                <a:solidFill>
                  <a:schemeClr val="tx1"/>
                </a:solidFill>
              </a:rPr>
              <a:t>When this generator coil is rotated through one-fourth of a revolution, the magnetic flux </a:t>
            </a:r>
            <a:r>
              <a:rPr lang="el-GR" sz="1600" dirty="0">
                <a:solidFill>
                  <a:schemeClr val="tx1"/>
                </a:solidFill>
                <a:latin typeface="Cambria Math"/>
                <a:ea typeface="Cambria Math"/>
              </a:rPr>
              <a:t>Φ</a:t>
            </a:r>
            <a:r>
              <a:rPr lang="en-US" sz="1600" baseline="-25000" dirty="0">
                <a:solidFill>
                  <a:schemeClr val="tx1"/>
                </a:solidFill>
              </a:rPr>
              <a:t>m</a:t>
            </a:r>
            <a:r>
              <a:rPr lang="en-US" sz="1600" b="1" dirty="0">
                <a:solidFill>
                  <a:schemeClr val="tx1"/>
                </a:solidFill>
              </a:rPr>
              <a:t> </a:t>
            </a:r>
            <a:r>
              <a:rPr lang="en-US" sz="1600" dirty="0">
                <a:solidFill>
                  <a:schemeClr val="tx1"/>
                </a:solidFill>
              </a:rPr>
              <a:t>changes from its maximum to zero, inducing an emf.</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0695" y="259755"/>
            <a:ext cx="1051734" cy="714850"/>
          </a:xfrm>
          <a:prstGeom prst="rect">
            <a:avLst/>
          </a:prstGeom>
        </p:spPr>
      </p:pic>
    </p:spTree>
    <p:extLst>
      <p:ext uri="{BB962C8B-B14F-4D97-AF65-F5344CB8AC3E}">
        <p14:creationId xmlns:p14="http://schemas.microsoft.com/office/powerpoint/2010/main" val="4029954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13.28</a:t>
            </a:r>
          </a:p>
        </p:txBody>
      </p:sp>
      <p:pic>
        <p:nvPicPr>
          <p:cNvPr id="2" name="Picture Placeholder 1" descr="Picture shows a single rectangular coil that is rotated at constant angular velocity in a uniform magnetic field."/>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2368522" y="1122386"/>
            <a:ext cx="4240267" cy="3500071"/>
          </a:xfrm>
        </p:spPr>
      </p:pic>
      <p:sp>
        <p:nvSpPr>
          <p:cNvPr id="7" name="Text Placeholder 6"/>
          <p:cNvSpPr>
            <a:spLocks noGrp="1"/>
          </p:cNvSpPr>
          <p:nvPr>
            <p:ph type="body" sz="quarter" idx="14"/>
          </p:nvPr>
        </p:nvSpPr>
        <p:spPr/>
        <p:txBody>
          <a:bodyPr>
            <a:normAutofit/>
          </a:bodyPr>
          <a:lstStyle/>
          <a:p>
            <a:r>
              <a:rPr lang="en-US" sz="1600" dirty="0"/>
              <a:t>A generator with a single rectangular coil rotated at constant angular velocity in a uniform magnetic field produces an emf that varies sinusoidally in time. Note the generator is similar to a motor, except the shaft is rotated to produce a current rather than the other way around.</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528587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13.29</a:t>
            </a:r>
          </a:p>
        </p:txBody>
      </p:sp>
      <p:pic>
        <p:nvPicPr>
          <p:cNvPr id="2" name="Picture Placeholder 1" descr="Picture shows a single rectangular coil that is rotated at constant angular velocity between opposite poles of magnet. Generated current lights the bulb. Graph shows emf plotted as a function of time. Emf has a sinusoidal shape with a period T."/>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17039" r="-17039"/>
          <a:stretch>
            <a:fillRect/>
          </a:stretch>
        </p:blipFill>
        <p:spPr/>
      </p:pic>
      <p:sp>
        <p:nvSpPr>
          <p:cNvPr id="7" name="Text Placeholder 6"/>
          <p:cNvSpPr>
            <a:spLocks noGrp="1"/>
          </p:cNvSpPr>
          <p:nvPr>
            <p:ph type="body" sz="quarter" idx="14"/>
          </p:nvPr>
        </p:nvSpPr>
        <p:spPr/>
        <p:txBody>
          <a:bodyPr>
            <a:normAutofit/>
          </a:bodyPr>
          <a:lstStyle/>
          <a:p>
            <a:r>
              <a:rPr lang="en-US" sz="1600" dirty="0"/>
              <a:t>The emf of a generator is sent to a light bulb with the system of rings and brushes shown. The graph gives the emf of the generator as a function of time, where </a:t>
            </a:r>
            <a:r>
              <a:rPr lang="en-US" sz="1600" dirty="0">
                <a:latin typeface="Cambria Math"/>
                <a:ea typeface="Cambria Math"/>
              </a:rPr>
              <a:t>𝜀</a:t>
            </a:r>
            <a:r>
              <a:rPr lang="en-US" sz="1600" baseline="-25000" dirty="0"/>
              <a:t>0</a:t>
            </a:r>
            <a:r>
              <a:rPr lang="en-US" sz="1600" dirty="0"/>
              <a:t> is the peak emf. The period is </a:t>
            </a:r>
            <a:r>
              <a:rPr lang="en-US" sz="1600" i="1" dirty="0"/>
              <a:t>T</a:t>
            </a:r>
            <a:r>
              <a:rPr lang="en-US" sz="1600" b="1" dirty="0"/>
              <a:t> </a:t>
            </a:r>
            <a:r>
              <a:rPr lang="en-US" sz="1600" dirty="0">
                <a:latin typeface="Cambria Math"/>
                <a:cs typeface="Cambria Math"/>
              </a:rPr>
              <a:t>=</a:t>
            </a:r>
            <a:r>
              <a:rPr lang="en-US" sz="1600" dirty="0"/>
              <a:t> 1</a:t>
            </a:r>
            <a:r>
              <a:rPr lang="en-US" sz="1600" dirty="0">
                <a:latin typeface="Cambria Math"/>
                <a:cs typeface="Cambria Math"/>
              </a:rPr>
              <a:t>/</a:t>
            </a:r>
            <a:r>
              <a:rPr lang="en-US" sz="1600" i="1" dirty="0"/>
              <a:t>f</a:t>
            </a:r>
            <a:r>
              <a:rPr lang="en-US" sz="1600" b="1" dirty="0"/>
              <a:t> </a:t>
            </a:r>
            <a:r>
              <a:rPr lang="en-US" sz="1600" dirty="0">
                <a:latin typeface="Cambria Math"/>
                <a:cs typeface="Cambria Math"/>
              </a:rPr>
              <a:t>=</a:t>
            </a:r>
            <a:r>
              <a:rPr lang="en-US" sz="1600" dirty="0"/>
              <a:t> 2</a:t>
            </a:r>
            <a:r>
              <a:rPr lang="en-US" sz="1600" i="1" dirty="0">
                <a:latin typeface="Cambria Math"/>
                <a:cs typeface="Cambria Math"/>
              </a:rPr>
              <a:t>π</a:t>
            </a:r>
            <a:r>
              <a:rPr lang="en-US" sz="1600" dirty="0">
                <a:latin typeface="Cambria Math"/>
                <a:cs typeface="Cambria Math"/>
              </a:rPr>
              <a:t>/</a:t>
            </a:r>
            <a:r>
              <a:rPr lang="en-US" sz="1600" dirty="0">
                <a:latin typeface="Cambria Math"/>
                <a:ea typeface="Cambria Math"/>
                <a:cs typeface="Cambria Math"/>
              </a:rPr>
              <a:t>𝜔</a:t>
            </a:r>
            <a:r>
              <a:rPr lang="en-US" sz="1600" dirty="0"/>
              <a:t>, where </a:t>
            </a:r>
            <a:r>
              <a:rPr lang="en-US" sz="1600" i="1" dirty="0"/>
              <a:t>f</a:t>
            </a:r>
            <a:r>
              <a:rPr lang="en-US" sz="1600" dirty="0"/>
              <a:t> is the frequency.</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7552343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13.30</a:t>
            </a:r>
          </a:p>
        </p:txBody>
      </p:sp>
      <p:pic>
        <p:nvPicPr>
          <p:cNvPr id="2" name="Picture Placeholder 1" descr="Picture shows a single rectangular coil that is rotated at constant angular velocity between opposite poles of magnet. Generated current lights the bulb. Graph shows pulsed dc emf output."/>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23742" r="-23742"/>
          <a:stretch>
            <a:fillRect/>
          </a:stretch>
        </p:blipFill>
        <p:spPr/>
      </p:pic>
      <p:sp>
        <p:nvSpPr>
          <p:cNvPr id="7" name="Text Placeholder 6"/>
          <p:cNvSpPr>
            <a:spLocks noGrp="1"/>
          </p:cNvSpPr>
          <p:nvPr>
            <p:ph type="body" sz="quarter" idx="14"/>
          </p:nvPr>
        </p:nvSpPr>
        <p:spPr/>
        <p:txBody>
          <a:bodyPr>
            <a:normAutofit/>
          </a:bodyPr>
          <a:lstStyle/>
          <a:p>
            <a:r>
              <a:rPr lang="en-US" sz="1600" dirty="0"/>
              <a:t>Split rings, called commutators, produce a pulsed dc emf output in this configuration.</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668439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13.31</a:t>
            </a:r>
          </a:p>
        </p:txBody>
      </p:sp>
      <p:pic>
        <p:nvPicPr>
          <p:cNvPr id="2" name="Picture Placeholder 1" descr="Photograph shows a steam turbine generator."/>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25002" r="-25002"/>
          <a:stretch>
            <a:fillRect/>
          </a:stretch>
        </p:blipFill>
        <p:spPr/>
      </p:pic>
      <p:sp>
        <p:nvSpPr>
          <p:cNvPr id="7" name="Text Placeholder 6"/>
          <p:cNvSpPr>
            <a:spLocks noGrp="1"/>
          </p:cNvSpPr>
          <p:nvPr>
            <p:ph type="body" sz="quarter" idx="14"/>
          </p:nvPr>
        </p:nvSpPr>
        <p:spPr/>
        <p:txBody>
          <a:bodyPr>
            <a:normAutofit/>
          </a:bodyPr>
          <a:lstStyle/>
          <a:p>
            <a:r>
              <a:rPr lang="en-US" sz="1600" dirty="0"/>
              <a:t>Steam turbine/generator. The steam produced by burning coal impacts the turbine blades, turning the shaft, which is connected to the generator.</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7133015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13.32</a:t>
            </a:r>
          </a:p>
        </p:txBody>
      </p:sp>
      <p:pic>
        <p:nvPicPr>
          <p:cNvPr id="2" name="Picture Placeholder 1" descr="Schematic shows the coil of a dc motor. It consists of driving emf, back emf, resistor, and a switch."/>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2444" r="-42444"/>
          <a:stretch>
            <a:fillRect/>
          </a:stretch>
        </p:blipFill>
        <p:spPr/>
      </p:pic>
      <p:sp>
        <p:nvSpPr>
          <p:cNvPr id="7" name="Text Placeholder 6"/>
          <p:cNvSpPr>
            <a:spLocks noGrp="1"/>
          </p:cNvSpPr>
          <p:nvPr>
            <p:ph type="body" sz="quarter" idx="14"/>
          </p:nvPr>
        </p:nvSpPr>
        <p:spPr/>
        <p:txBody>
          <a:bodyPr>
            <a:normAutofit/>
          </a:bodyPr>
          <a:lstStyle/>
          <a:p>
            <a:r>
              <a:rPr lang="en-US" sz="1600" dirty="0"/>
              <a:t>The coil of a dc motor is represented as a resistor in this schematic. The back emf is represented as a variable emf that opposes the emf driving the motor. Back emf is zero when the motor is not turning and increases proportionally to the motor’s angular velocity.</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361679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13.33</a:t>
            </a:r>
          </a:p>
        </p:txBody>
      </p:sp>
      <p:pic>
        <p:nvPicPr>
          <p:cNvPr id="2" name="Picture Placeholder 1" descr="Schematic shows the circuit of a series-wound direct current motor. It consists of two emfs and two resistors."/>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7369" r="-37369"/>
          <a:stretch>
            <a:fillRect/>
          </a:stretch>
        </p:blipFill>
        <p:spPr/>
      </p:pic>
      <p:sp>
        <p:nvSpPr>
          <p:cNvPr id="7" name="Text Placeholder 6"/>
          <p:cNvSpPr>
            <a:spLocks noGrp="1"/>
          </p:cNvSpPr>
          <p:nvPr>
            <p:ph type="body" sz="quarter" idx="14"/>
          </p:nvPr>
        </p:nvSpPr>
        <p:spPr/>
        <p:txBody>
          <a:bodyPr>
            <a:normAutofit/>
          </a:bodyPr>
          <a:lstStyle/>
          <a:p>
            <a:r>
              <a:rPr lang="en-US" sz="1600" dirty="0"/>
              <a:t>Circuit representation of a series-wound direct current motor.</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670675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13.34</a:t>
            </a:r>
          </a:p>
        </p:txBody>
      </p:sp>
      <p:pic>
        <p:nvPicPr>
          <p:cNvPr id="2" name="Picture Placeholder 1" descr="Photograph shows a digital tablet with a stylus."/>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36347" r="-36347"/>
          <a:stretch>
            <a:fillRect/>
          </a:stretch>
        </p:blipFill>
        <p:spPr/>
      </p:pic>
      <p:sp>
        <p:nvSpPr>
          <p:cNvPr id="7" name="Text Placeholder 6"/>
          <p:cNvSpPr>
            <a:spLocks noGrp="1"/>
          </p:cNvSpPr>
          <p:nvPr>
            <p:ph type="body" sz="quarter" idx="14"/>
          </p:nvPr>
        </p:nvSpPr>
        <p:spPr/>
        <p:txBody>
          <a:bodyPr>
            <a:normAutofit/>
          </a:bodyPr>
          <a:lstStyle/>
          <a:p>
            <a:r>
              <a:rPr lang="en-US" sz="1600" dirty="0"/>
              <a:t>A tablet with a specially designed pen to write with is another application of magnetic induction.</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930978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6</a:t>
            </a:r>
          </a:p>
        </p:txBody>
      </p:sp>
      <p:pic>
        <p:nvPicPr>
          <p:cNvPr id="2" name="Picture Placeholder 1" descr="Figure shows a circuit that consists of a resistor, capacitor, opened switch and a loop C. A loop D is located next to the loop C."/>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785542" y="1122386"/>
            <a:ext cx="7406227" cy="3500071"/>
          </a:xfrm>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328936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13.3</a:t>
            </a:r>
          </a:p>
        </p:txBody>
      </p:sp>
      <p:pic>
        <p:nvPicPr>
          <p:cNvPr id="2" name="Picture Placeholder 1" descr="Figure A shows the circuit in which switch is getting closed causing current to flow clockwise through it. Figure B shows the circuit in which switch is kept closed. There is no current in the circuit. Figure C shows the circuit in which switch is getting opened causing current to flow counter clockwise through it."/>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27155" b="-27155"/>
          <a:stretch>
            <a:fillRect/>
          </a:stretch>
        </p:blipFill>
        <p:spPr/>
      </p:pic>
      <p:sp>
        <p:nvSpPr>
          <p:cNvPr id="7" name="Text Placeholder 6"/>
          <p:cNvSpPr>
            <a:spLocks noGrp="1"/>
          </p:cNvSpPr>
          <p:nvPr>
            <p:ph type="body" sz="quarter" idx="14"/>
          </p:nvPr>
        </p:nvSpPr>
        <p:spPr/>
        <p:txBody>
          <a:bodyPr>
            <a:noAutofit/>
          </a:bodyPr>
          <a:lstStyle/>
          <a:p>
            <a:pPr marL="342900" indent="-342900">
              <a:buAutoNum type="alphaLcParenBoth"/>
            </a:pPr>
            <a:r>
              <a:rPr lang="en-US" sz="1500" dirty="0"/>
              <a:t>Closing the switch of circuit 1 produces a short-lived current surge in circuit 2.</a:t>
            </a:r>
          </a:p>
          <a:p>
            <a:pPr marL="342900" indent="-342900">
              <a:buAutoNum type="alphaLcParenBoth"/>
            </a:pPr>
            <a:r>
              <a:rPr lang="en-US" sz="1500" dirty="0"/>
              <a:t>If the switch remains closed, no current is observed in circuit 2.</a:t>
            </a:r>
          </a:p>
          <a:p>
            <a:pPr marL="342900" indent="-342900">
              <a:buAutoNum type="alphaLcParenBoth"/>
            </a:pPr>
            <a:r>
              <a:rPr lang="en-US" sz="1500" dirty="0"/>
              <a:t>Opening the switch again produces a short-lived current in circuit 2 but in the opposite direction from before.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8950904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11</a:t>
            </a:r>
          </a:p>
        </p:txBody>
      </p:sp>
      <p:pic>
        <p:nvPicPr>
          <p:cNvPr id="2" name="Picture Placeholder 1" descr="Figure shows a circuit that consists of a resistor, capacitor, opened switch and a loop C. A loop D is located next to the loop C."/>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785542" y="1122386"/>
            <a:ext cx="7406227" cy="3500071"/>
          </a:xfrm>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420100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12</a:t>
            </a:r>
          </a:p>
        </p:txBody>
      </p:sp>
      <p:pic>
        <p:nvPicPr>
          <p:cNvPr id="2" name="Picture Placeholder 1" descr="Figure shows a magnet that is moving towards the loop with the North pole facing the loop."/>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63410" r="-63410"/>
          <a:stretch>
            <a:fillRect/>
          </a:stretch>
        </p:blipFill>
        <p:spPr/>
      </p:pic>
      <p:sp>
        <p:nvSpPr>
          <p:cNvPr id="7" name="Text Placeholder 6"/>
          <p:cNvSpPr>
            <a:spLocks noGrp="1"/>
          </p:cNvSpPr>
          <p:nvPr>
            <p:ph type="body" sz="quarter" idx="14"/>
          </p:nvPr>
        </p:nvSpPr>
        <p:spPr/>
        <p:txBody>
          <a:bodyPr>
            <a:normAutofit/>
          </a:bodyPr>
          <a:lstStyle/>
          <a:p>
            <a:pPr marL="342900" indent="-342900">
              <a:buFontTx/>
              <a:buAutoNum type="alphaLcParenBoth"/>
            </a:pPr>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127230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13</a:t>
            </a:r>
          </a:p>
        </p:txBody>
      </p:sp>
      <p:pic>
        <p:nvPicPr>
          <p:cNvPr id="2" name="Picture Placeholder 1" descr="Figure shows the loop that moves through the area with the magnetic field perpendicular to it."/>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0464" b="-20464"/>
          <a:stretch>
            <a:fillRect/>
          </a:stretch>
        </p:blipFill>
        <p:spPr/>
      </p:pic>
      <p:sp>
        <p:nvSpPr>
          <p:cNvPr id="7" name="Text Placeholder 6"/>
          <p:cNvSpPr>
            <a:spLocks noGrp="1"/>
          </p:cNvSpPr>
          <p:nvPr>
            <p:ph type="body" sz="quarter" idx="14"/>
          </p:nvPr>
        </p:nvSpPr>
        <p:spPr/>
        <p:txBody>
          <a:bodyPr>
            <a:normAutofit/>
          </a:bodyPr>
          <a:lstStyle/>
          <a:p>
            <a:pPr marL="342900" indent="-342900">
              <a:buFontTx/>
              <a:buAutoNum type="alphaLcParenBoth"/>
            </a:pPr>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972078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2400" dirty="0">
                <a:solidFill>
                  <a:srgbClr val="6CB255"/>
                </a:solidFill>
              </a:rPr>
              <a:t>Exercise 15</a:t>
            </a:r>
          </a:p>
        </p:txBody>
      </p:sp>
      <p:pic>
        <p:nvPicPr>
          <p:cNvPr id="2" name="Picture Placeholder 1" descr="Figure A shows a magnet that is moving towards the loop with the North pole facing the loop. Figure B shows a magnet that is moving away from the loop with the North pole facing the loop. Figure C shows a magnet that is moving towards the loop with the South pole facing the loop. Figure D shows a magnet that is hold constant with the North pole facing the loop. The loop is moving towards the magnet. Figure E shows a magnet that is hold constant with the North pole facing the loop. Loop is moving away from the magnet. Figure F shows a magnet that is hold constant with the North pole facing the loop. Loop is rotating clockwise."/>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322" r="-322"/>
          <a:stretch>
            <a:fillRect/>
          </a:stretch>
        </p:blipFill>
        <p:spPr>
          <a:xfrm>
            <a:off x="457200" y="1108075"/>
            <a:ext cx="4032250" cy="5256213"/>
          </a:xfrm>
        </p:spPr>
      </p:pic>
      <p:sp>
        <p:nvSpPr>
          <p:cNvPr id="14" name="Text Placeholder 13"/>
          <p:cNvSpPr>
            <a:spLocks noGrp="1"/>
          </p:cNvSpPr>
          <p:nvPr>
            <p:ph type="body" sz="quarter" idx="14"/>
          </p:nvPr>
        </p:nvSpPr>
        <p:spPr>
          <a:xfrm>
            <a:off x="4606925" y="1107617"/>
            <a:ext cx="3913188" cy="5256973"/>
          </a:xfrm>
        </p:spPr>
        <p:txBody>
          <a:bodyPr>
            <a:noAutofit/>
          </a:bodyPr>
          <a:lstStyle/>
          <a:p>
            <a:pPr marL="342900" indent="-342900">
              <a:buFontTx/>
              <a:buAutoNum type="alphaLcParenBoth"/>
            </a:pPr>
            <a:endParaRPr lang="en-US" sz="1600" dirty="0"/>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403093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20</a:t>
            </a:r>
          </a:p>
        </p:txBody>
      </p:sp>
      <p:pic>
        <p:nvPicPr>
          <p:cNvPr id="2" name="Picture Placeholder 1" descr="Figure shows a copper sheet pulled to the right through the uniform perpendicular magnetic field with the force F."/>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9958" r="-9958"/>
          <a:stretch>
            <a:fillRect/>
          </a:stretch>
        </p:blipFill>
        <p:spPr/>
      </p:pic>
      <p:sp>
        <p:nvSpPr>
          <p:cNvPr id="7" name="Text Placeholder 6"/>
          <p:cNvSpPr>
            <a:spLocks noGrp="1"/>
          </p:cNvSpPr>
          <p:nvPr>
            <p:ph type="body" sz="quarter" idx="14"/>
          </p:nvPr>
        </p:nvSpPr>
        <p:spPr>
          <a:xfrm>
            <a:off x="457199" y="4843982"/>
            <a:ext cx="8062912" cy="1166382"/>
          </a:xfrm>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40598247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23</a:t>
            </a:r>
          </a:p>
        </p:txBody>
      </p:sp>
      <p:pic>
        <p:nvPicPr>
          <p:cNvPr id="2" name="Picture Placeholder 1" descr="Picture shows a coil is moved from the left to the right through a uniform magnetic field. Magnetic lines are perpendicular to the coil and are directed from the plane of the pag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383" b="-1383"/>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713801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27</a:t>
            </a:r>
          </a:p>
        </p:txBody>
      </p:sp>
      <p:pic>
        <p:nvPicPr>
          <p:cNvPr id="2" name="Picture Placeholder 1" descr="Figure shows the magnetic field in milliTesla plotted as a function of time in ms. Magnetic field is zero when the time is equal to zero. It increases linearly with time reaching 3 milliTesla and 2 ms. It remains the same till 5 ms and then decreases linearly to 0 and 6 ms."/>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2463" r="-22463"/>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2832388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28</a:t>
            </a:r>
          </a:p>
        </p:txBody>
      </p:sp>
      <p:pic>
        <p:nvPicPr>
          <p:cNvPr id="2" name="Picture Placeholder 1" descr="Figure shows a square coil with the sides of 2.0 and 5.0 cm. A uniform magnetic field B is directed perpendicular to the coil."/>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6064" r="-26064"/>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6691331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sz="2400" dirty="0">
                <a:solidFill>
                  <a:srgbClr val="6CB255"/>
                </a:solidFill>
              </a:rPr>
              <a:t>Exercise 31</a:t>
            </a:r>
          </a:p>
        </p:txBody>
      </p:sp>
      <p:pic>
        <p:nvPicPr>
          <p:cNvPr id="2" name="Picture Placeholder 1" descr="Figure shows a rectangular wire loop with length a and width b lies in the xy-plan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4800" b="-14800"/>
          <a:stretch>
            <a:fillRect/>
          </a:stretch>
        </p:blipFill>
        <p:spPr>
          <a:xfrm>
            <a:off x="4489450" y="1108075"/>
            <a:ext cx="4030663" cy="5256213"/>
          </a:xfrm>
        </p:spPr>
      </p:pic>
      <p:sp>
        <p:nvSpPr>
          <p:cNvPr id="14" name="Text Placeholder 13"/>
          <p:cNvSpPr>
            <a:spLocks noGrp="1"/>
          </p:cNvSpPr>
          <p:nvPr>
            <p:ph type="body" sz="quarter" idx="14"/>
          </p:nvPr>
        </p:nvSpPr>
        <p:spPr>
          <a:xfrm>
            <a:off x="457200" y="1107617"/>
            <a:ext cx="3913188" cy="5256973"/>
          </a:xfrm>
        </p:spPr>
        <p:txBody>
          <a:bodyPr>
            <a:noAutofit/>
          </a:bodyPr>
          <a:lstStyle/>
          <a:p>
            <a:endParaRPr lang="en-US" sz="1600" dirty="0"/>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0695" y="259755"/>
            <a:ext cx="1051734" cy="714850"/>
          </a:xfrm>
          <a:prstGeom prst="rect">
            <a:avLst/>
          </a:prstGeom>
        </p:spPr>
      </p:pic>
    </p:spTree>
    <p:extLst>
      <p:ext uri="{BB962C8B-B14F-4D97-AF65-F5344CB8AC3E}">
        <p14:creationId xmlns:p14="http://schemas.microsoft.com/office/powerpoint/2010/main" val="3471877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35</a:t>
            </a:r>
          </a:p>
        </p:txBody>
      </p:sp>
      <p:pic>
        <p:nvPicPr>
          <p:cNvPr id="2" name="Picture Placeholder 1" descr="Figure shows a loop with the magnetic flux perpendicular to the loop. Loop is connected to a 5 Ohm resisto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1061503" y="1122386"/>
            <a:ext cx="6854305" cy="3500071"/>
          </a:xfrm>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847750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13.4</a:t>
            </a:r>
          </a:p>
        </p:txBody>
      </p:sp>
      <p:pic>
        <p:nvPicPr>
          <p:cNvPr id="2" name="Picture Placeholder 1" descr="Figure shows a uniform magnetic field B cutting through a surface area A."/>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6624" r="-56624"/>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The magnetic flux is the amount of magnetic field lines cutting through a surface area </a:t>
                </a:r>
                <a:r>
                  <a:rPr lang="en-US" sz="1600" i="1" dirty="0"/>
                  <a:t>A</a:t>
                </a:r>
                <a:r>
                  <a:rPr lang="en-US" sz="1600" dirty="0"/>
                  <a:t> defined by the unit area vector </a:t>
                </a:r>
                <a14:m>
                  <m:oMath xmlns:m="http://schemas.openxmlformats.org/officeDocument/2006/math">
                    <m:acc>
                      <m:accPr>
                        <m:chr m:val="̂"/>
                        <m:ctrlPr>
                          <a:rPr lang="en-US" sz="1600" i="1" smtClean="0">
                            <a:latin typeface="Cambria Math" panose="02040503050406030204" pitchFamily="18" charset="0"/>
                          </a:rPr>
                        </m:ctrlPr>
                      </m:accPr>
                      <m:e>
                        <m:r>
                          <a:rPr lang="en-US" sz="1600" b="1" i="0" smtClean="0">
                            <a:latin typeface="Cambria Math"/>
                          </a:rPr>
                          <m:t>𝐧</m:t>
                        </m:r>
                      </m:e>
                    </m:acc>
                  </m:oMath>
                </a14:m>
                <a:r>
                  <a:rPr lang="en-US" sz="1600" dirty="0"/>
                  <a:t>. If the angle between the unit area </a:t>
                </a:r>
                <a14:m>
                  <m:oMath xmlns:m="http://schemas.openxmlformats.org/officeDocument/2006/math">
                    <m:acc>
                      <m:accPr>
                        <m:chr m:val="̂"/>
                        <m:ctrlPr>
                          <a:rPr lang="en-US" sz="1600" i="1">
                            <a:latin typeface="Cambria Math" panose="02040503050406030204" pitchFamily="18" charset="0"/>
                          </a:rPr>
                        </m:ctrlPr>
                      </m:accPr>
                      <m:e>
                        <m:r>
                          <a:rPr lang="en-US" sz="1600" b="1">
                            <a:latin typeface="Cambria Math"/>
                          </a:rPr>
                          <m:t>𝐧</m:t>
                        </m:r>
                      </m:e>
                    </m:acc>
                  </m:oMath>
                </a14:m>
                <a:r>
                  <a:rPr lang="en-US" sz="1600" dirty="0"/>
                  <a:t> and magnetic field vector </a:t>
                </a:r>
                <a14:m>
                  <m:oMath xmlns:m="http://schemas.openxmlformats.org/officeDocument/2006/math">
                    <m:acc>
                      <m:accPr>
                        <m:chr m:val="⃗"/>
                        <m:ctrlPr>
                          <a:rPr lang="en-US" sz="1600" b="1" i="1" smtClean="0">
                            <a:latin typeface="Cambria Math" panose="02040503050406030204" pitchFamily="18" charset="0"/>
                          </a:rPr>
                        </m:ctrlPr>
                      </m:accPr>
                      <m:e>
                        <m:r>
                          <a:rPr lang="en-US" sz="1600" b="1" i="0" smtClean="0">
                            <a:latin typeface="Cambria Math"/>
                          </a:rPr>
                          <m:t>𝐁</m:t>
                        </m:r>
                      </m:e>
                    </m:acc>
                  </m:oMath>
                </a14:m>
                <a:r>
                  <a:rPr lang="en-US" sz="1600" dirty="0"/>
                  <a:t> are parallel or antiparallel, as shown in the diagram, the magnetic flux is the highest possible value given the values of area and magnetic field.</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b="-1047"/>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059333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2400" dirty="0">
                <a:solidFill>
                  <a:srgbClr val="6CB255"/>
                </a:solidFill>
              </a:rPr>
              <a:t>Exercise 36</a:t>
            </a:r>
          </a:p>
        </p:txBody>
      </p:sp>
      <p:pic>
        <p:nvPicPr>
          <p:cNvPr id="2" name="Picture Placeholder 1" descr="Figure A shows a metal bar moving to the left in the perpendicular uniform magnetic field. Figure B shows a loop moving to the right in a parallel uniform magnetic field. Figure C shows a loop moved into a perpendicular uniform magnetic field. Figure D shows a metal bar moving to the right in the perpendicular uniform magnetic field. Figure E shows a loop located into an increasing perpendicular magnetic field. Figure F shows a loop located into a decreasing parallel magnetic field."/>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406" r="-1406"/>
          <a:stretch>
            <a:fillRect/>
          </a:stretch>
        </p:blipFill>
        <p:spPr>
          <a:xfrm>
            <a:off x="457200" y="1108075"/>
            <a:ext cx="4032250" cy="5256213"/>
          </a:xfrm>
        </p:spPr>
      </p:pic>
      <p:sp>
        <p:nvSpPr>
          <p:cNvPr id="14" name="Text Placeholder 13"/>
          <p:cNvSpPr>
            <a:spLocks noGrp="1"/>
          </p:cNvSpPr>
          <p:nvPr>
            <p:ph type="body" sz="quarter" idx="14"/>
          </p:nvPr>
        </p:nvSpPr>
        <p:spPr>
          <a:xfrm>
            <a:off x="4606925" y="1107617"/>
            <a:ext cx="3913188" cy="5256973"/>
          </a:xfrm>
        </p:spPr>
        <p:txBody>
          <a:bodyPr>
            <a:noAutofit/>
          </a:bodyPr>
          <a:lstStyle/>
          <a:p>
            <a:endParaRPr lang="en-US" sz="1600" dirty="0"/>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3743757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38</a:t>
            </a:r>
          </a:p>
        </p:txBody>
      </p:sp>
      <p:pic>
        <p:nvPicPr>
          <p:cNvPr id="2" name="Picture Placeholder 1" descr="Figure shows the rectangular loop (short side has a length l, long side has a length a) of N turns that moves to the right with a constant velocity v while leaving the uniform magnetic field."/>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9165" r="-9165"/>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41673269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41</a:t>
            </a:r>
          </a:p>
        </p:txBody>
      </p:sp>
      <p:pic>
        <p:nvPicPr>
          <p:cNvPr id="2" name="Picture Placeholder 1" descr="Figure shows the rod that slides along the conducting rails at a constant velocity v in a uniform perpendicular magnetic field. Distance between the rails is l. Angle between the direction of movement of the rod and the rails is theta."/>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118" r="-18118"/>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540624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42</a:t>
            </a:r>
          </a:p>
        </p:txBody>
      </p:sp>
      <p:pic>
        <p:nvPicPr>
          <p:cNvPr id="2" name="Picture Placeholder 1" descr="Figure shows the 5 cm long rod of that moves to the right at a constant velocity v in a uniform perpendicular magnetic field."/>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221" r="-4221"/>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097818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43</a:t>
            </a:r>
          </a:p>
        </p:txBody>
      </p:sp>
      <p:pic>
        <p:nvPicPr>
          <p:cNvPr id="2" name="Picture Placeholder 1" descr="Figure shows the 25 cm long rod of that moves to the right at a constant velocity v in a uniform perpendicular magnetic field."/>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849" r="-4849"/>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2377809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44</a:t>
            </a:r>
          </a:p>
        </p:txBody>
      </p:sp>
      <p:pic>
        <p:nvPicPr>
          <p:cNvPr id="2" name="Picture Placeholder 1" descr="Figure shows the rod that slides to the left along the conducting rails at a constant velocity v in a uniform perpendicular magnetic field. Distance between the rails is 4 cm. The rod moves for the distance a."/>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531" r="-3531"/>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6583851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45</a:t>
            </a:r>
          </a:p>
        </p:txBody>
      </p:sp>
      <p:pic>
        <p:nvPicPr>
          <p:cNvPr id="2" name="Picture Placeholder 1" descr="Figure shows the rod that slides to the right along the conducting rails at a constant velocity v in a uniform perpendicular magnetic field. Distance between the rails is 4 cm. The rails are connected through the 5 Ohm resisto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16" b="-116"/>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5175123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46</a:t>
            </a:r>
          </a:p>
        </p:txBody>
      </p:sp>
      <p:pic>
        <p:nvPicPr>
          <p:cNvPr id="2" name="Picture Placeholder 1" descr="Figure shows the rod that is pulled to the right along the conducting rails by the force F in a uniform perpendicular magnetic field. Distance between the rails is 4 cm. The rails are connected through the 2 Ohm resisto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719" r="-4719"/>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571049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51</a:t>
            </a:r>
          </a:p>
        </p:txBody>
      </p:sp>
      <p:pic>
        <p:nvPicPr>
          <p:cNvPr id="2" name="Picture Placeholder 1" descr="Figure shows a proton carried into a uniform magnetic field with a radius R."/>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75626" r="-75626"/>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8693045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52</a:t>
            </a:r>
          </a:p>
        </p:txBody>
      </p:sp>
      <p:pic>
        <p:nvPicPr>
          <p:cNvPr id="2" name="Picture Placeholder 1" descr="Figure shows a uniform magnetic field with a radius of 20 centimeters."/>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65182" r="-65182"/>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974760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13.5</a:t>
            </a:r>
          </a:p>
        </p:txBody>
      </p:sp>
      <p:pic>
        <p:nvPicPr>
          <p:cNvPr id="2" name="Picture Placeholder 1" descr="Figure A shows the circuit bounding an arbitrary open surface S. The planar area bounded by the circuit is not part of S. Figure B shows three arbitrary open surfaces S1, S2, and S3 bounded by the same circuit."/>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15085" r="-15085"/>
          <a:stretch>
            <a:fillRect/>
          </a:stretch>
        </p:blipFill>
        <p:spPr/>
      </p:pic>
      <p:sp>
        <p:nvSpPr>
          <p:cNvPr id="7" name="Text Placeholder 6"/>
          <p:cNvSpPr>
            <a:spLocks noGrp="1"/>
          </p:cNvSpPr>
          <p:nvPr>
            <p:ph type="body" sz="quarter" idx="14"/>
          </p:nvPr>
        </p:nvSpPr>
        <p:spPr/>
        <p:txBody>
          <a:bodyPr>
            <a:normAutofit lnSpcReduction="10000"/>
          </a:bodyPr>
          <a:lstStyle/>
          <a:p>
            <a:pPr marL="342900" indent="-342900">
              <a:buAutoNum type="alphaLcParenBoth"/>
            </a:pPr>
            <a:r>
              <a:rPr lang="en-US" sz="1600" dirty="0"/>
              <a:t>A circuit bounding an arbitrary open surface </a:t>
            </a:r>
            <a:r>
              <a:rPr lang="en-US" sz="1600" i="1" dirty="0"/>
              <a:t>S</a:t>
            </a:r>
            <a:r>
              <a:rPr lang="en-US" sz="1600" dirty="0"/>
              <a:t>. The planar area bounded by the circuit is not part of </a:t>
            </a:r>
            <a:r>
              <a:rPr lang="en-US" sz="1600" i="1" dirty="0"/>
              <a:t>S</a:t>
            </a:r>
            <a:r>
              <a:rPr lang="en-US" sz="1600" dirty="0"/>
              <a:t>.</a:t>
            </a:r>
          </a:p>
          <a:p>
            <a:pPr marL="342900" indent="-342900">
              <a:buAutoNum type="alphaLcParenBoth"/>
            </a:pPr>
            <a:r>
              <a:rPr lang="en-US" sz="1600" dirty="0"/>
              <a:t>Three arbitrary open surfaces bounded by the same circuit. The value of </a:t>
            </a:r>
            <a:r>
              <a:rPr lang="en-US" sz="1600" dirty="0">
                <a:latin typeface="Cambria Math"/>
                <a:cs typeface="Cambria Math"/>
              </a:rPr>
              <a:t>Φ</a:t>
            </a:r>
            <a:r>
              <a:rPr lang="en-US" sz="1600" baseline="-25000" dirty="0"/>
              <a:t>m</a:t>
            </a:r>
            <a:r>
              <a:rPr lang="en-US" sz="1600" dirty="0"/>
              <a:t> is the same for all these surfaces.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2083917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63</a:t>
            </a:r>
          </a:p>
        </p:txBody>
      </p:sp>
      <p:pic>
        <p:nvPicPr>
          <p:cNvPr id="2" name="Picture Placeholder 1" descr="Figure shows a long, straight wire and a single-turn rectangular wire loop with length 3.0 m and width 0.5cm, both of which lie in the plane of the page. The wire is parallel to the long sides of the loop and is 0.50 m away from the closer sid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540543" y="1275260"/>
            <a:ext cx="8062913" cy="3194323"/>
          </a:xfrm>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41754267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69</a:t>
            </a:r>
          </a:p>
        </p:txBody>
      </p:sp>
      <p:pic>
        <p:nvPicPr>
          <p:cNvPr id="2" name="Picture Placeholder 1" descr="Figure shows the rod that slides to the right along the conducting rails at a constant velocity 5 meters per second in a uniform perpendicular magnetic field. Distance between the rails is 25 cm. The rails are connected trough the 0.25 Ohm resisto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9123" r="-9123"/>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5504973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70</a:t>
            </a:r>
          </a:p>
        </p:txBody>
      </p:sp>
      <p:pic>
        <p:nvPicPr>
          <p:cNvPr id="2" name="Picture Placeholder 1" descr="Figure shows a circular loop of wire mounted on a vertical shaft and rotated in a region of uniform magnetic field perpendicular to the axis of rotation."/>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227" b="-2227"/>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6842734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dirty="0"/>
              <a:t>Exercise 72</a:t>
            </a:r>
            <a:endParaRPr lang="en-US" sz="2400" dirty="0">
              <a:solidFill>
                <a:srgbClr val="6CB255"/>
              </a:solidFill>
            </a:endParaRPr>
          </a:p>
        </p:txBody>
      </p:sp>
      <p:pic>
        <p:nvPicPr>
          <p:cNvPr id="2" name="Picture Placeholder 1" descr="Figure shows a long solenoid of radius a which is surrounded by a wire of resistance R that has two circular loops of larger radius b."/>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3901" r="-33901"/>
          <a:stretch>
            <a:fillRect/>
          </a:stretch>
        </p:blipFill>
        <p:spPr>
          <a:xfrm>
            <a:off x="4489450" y="1108075"/>
            <a:ext cx="4030663" cy="5256213"/>
          </a:xfrm>
        </p:spPr>
      </p:pic>
      <p:sp>
        <p:nvSpPr>
          <p:cNvPr id="14" name="Text Placeholder 13"/>
          <p:cNvSpPr>
            <a:spLocks noGrp="1"/>
          </p:cNvSpPr>
          <p:nvPr>
            <p:ph type="body" sz="quarter" idx="14"/>
          </p:nvPr>
        </p:nvSpPr>
        <p:spPr>
          <a:xfrm>
            <a:off x="457200" y="1107617"/>
            <a:ext cx="3913188" cy="5256973"/>
          </a:xfrm>
        </p:spPr>
        <p:txBody>
          <a:bodyPr>
            <a:noAutofit/>
          </a:bodyPr>
          <a:lstStyle/>
          <a:p>
            <a:endParaRPr lang="en-US" sz="1600" dirty="0"/>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0695" y="259755"/>
            <a:ext cx="1051734" cy="714850"/>
          </a:xfrm>
          <a:prstGeom prst="rect">
            <a:avLst/>
          </a:prstGeom>
        </p:spPr>
      </p:pic>
    </p:spTree>
    <p:extLst>
      <p:ext uri="{BB962C8B-B14F-4D97-AF65-F5344CB8AC3E}">
        <p14:creationId xmlns:p14="http://schemas.microsoft.com/office/powerpoint/2010/main" val="21773063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78</a:t>
            </a:r>
          </a:p>
        </p:txBody>
      </p:sp>
      <p:pic>
        <p:nvPicPr>
          <p:cNvPr id="2" name="Picture Placeholder 1" descr="Figure shows a short rod of length a that moves with its velocity v parallel to an infinite wire carrying a current I. Rod is moving at a distance b from the wir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20214" r="-120214"/>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8593538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79</a:t>
            </a:r>
          </a:p>
        </p:txBody>
      </p:sp>
      <p:pic>
        <p:nvPicPr>
          <p:cNvPr id="2" name="Picture Placeholder 1" descr="Figure shows a rectangular circuit containing a resistor R that is pulled at a constant velocity v away from a long, straight wire carrying a current I0. Circuit is currently located at a distance x from the wire. Long side of the circuit is of the length a. It is parallel to the wire and contains the resistor. Short side of the circuit is of the length b."/>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92178" r="-92178"/>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5140801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dirty="0"/>
              <a:t>Exercise 80</a:t>
            </a:r>
            <a:endParaRPr lang="en-US" sz="2400" dirty="0">
              <a:solidFill>
                <a:srgbClr val="6CB255"/>
              </a:solidFill>
            </a:endParaRPr>
          </a:p>
        </p:txBody>
      </p:sp>
      <p:pic>
        <p:nvPicPr>
          <p:cNvPr id="2" name="Picture Placeholder 1" descr="Figure shows two infinite solenoids that cross the plane of the circuit. The circuit consists of three resistors: 8 Ohm resistor at the center and two 4 Ohm resistors at the edges."/>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39539" r="-39539"/>
          <a:stretch>
            <a:fillRect/>
          </a:stretch>
        </p:blipFill>
        <p:spPr>
          <a:xfrm>
            <a:off x="457200" y="1108075"/>
            <a:ext cx="4032250" cy="5256213"/>
          </a:xfrm>
        </p:spPr>
      </p:pic>
      <p:sp>
        <p:nvSpPr>
          <p:cNvPr id="14" name="Text Placeholder 13"/>
          <p:cNvSpPr>
            <a:spLocks noGrp="1"/>
          </p:cNvSpPr>
          <p:nvPr>
            <p:ph type="body" sz="quarter" idx="14"/>
          </p:nvPr>
        </p:nvSpPr>
        <p:spPr>
          <a:xfrm>
            <a:off x="4606925" y="1107617"/>
            <a:ext cx="3913188" cy="5256973"/>
          </a:xfrm>
        </p:spPr>
        <p:txBody>
          <a:bodyPr>
            <a:noAutofit/>
          </a:bodyPr>
          <a:lstStyle/>
          <a:p>
            <a:endParaRPr lang="en-US" sz="1600" dirty="0"/>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8967055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81</a:t>
            </a:r>
          </a:p>
        </p:txBody>
      </p:sp>
      <p:pic>
        <p:nvPicPr>
          <p:cNvPr id="2" name="Picture Placeholder 1" descr="Figure shows a coil that is tightly wrapped around the outside of the long solenoid."/>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0359" r="-20359"/>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4601858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82</a:t>
            </a:r>
          </a:p>
        </p:txBody>
      </p:sp>
      <p:pic>
        <p:nvPicPr>
          <p:cNvPr id="2" name="Picture Placeholder 1" descr="Figure shows a long rectangular loop of width w. The loop starts from rest at the edge of a uniform magnetic field and is pushed into the field by a constant force F."/>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922" r="-2922"/>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6707799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83</a:t>
            </a:r>
          </a:p>
        </p:txBody>
      </p:sp>
      <p:pic>
        <p:nvPicPr>
          <p:cNvPr id="2" name="Picture Placeholder 1" descr="Figure shows a square sliding down very long, parallel conducting rails. The two rails are a distance l apart and are inclined at an angle theta. There is a uniform vertical magnetic field B throughout the region."/>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63104" r="-63104"/>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028648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13.6</a:t>
            </a:r>
          </a:p>
        </p:txBody>
      </p:sp>
      <p:pic>
        <p:nvPicPr>
          <p:cNvPr id="2" name="Picture Placeholder 1" descr="Figure shows a square coil of the side length l with N turns of wire. A uniform magnetic field B is directed in the downward direction, perpendicular to the coil."/>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88858" r="-88858"/>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A square coil with </a:t>
                </a:r>
                <a:r>
                  <a:rPr lang="en-US" sz="1600" i="1" dirty="0"/>
                  <a:t>N</a:t>
                </a:r>
                <a:r>
                  <a:rPr lang="en-US" sz="1600" dirty="0"/>
                  <a:t> turns of wire with uniform magnetic field </a:t>
                </a:r>
                <a14:m>
                  <m:oMath xmlns:m="http://schemas.openxmlformats.org/officeDocument/2006/math">
                    <m:acc>
                      <m:accPr>
                        <m:chr m:val="⃗"/>
                        <m:ctrlPr>
                          <a:rPr lang="en-US" sz="1600" i="1">
                            <a:latin typeface="Cambria Math" panose="02040503050406030204" pitchFamily="18" charset="0"/>
                          </a:rPr>
                        </m:ctrlPr>
                      </m:accPr>
                      <m:e>
                        <m:r>
                          <a:rPr lang="en-US" sz="1600" b="1" i="0" smtClean="0">
                            <a:latin typeface="Cambria Math"/>
                          </a:rPr>
                          <m:t>𝐁</m:t>
                        </m:r>
                      </m:e>
                    </m:acc>
                    <m:r>
                      <a:rPr lang="en-US" sz="1600" b="1" i="1">
                        <a:latin typeface="Cambria Math"/>
                      </a:rPr>
                      <m:t> </m:t>
                    </m:r>
                  </m:oMath>
                </a14:m>
                <a:r>
                  <a:rPr lang="en-US" sz="1600" dirty="0"/>
                  <a:t> directed in the downward direction, perpendicular to the coil.</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3111453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84</a:t>
            </a:r>
          </a:p>
        </p:txBody>
      </p:sp>
      <p:pic>
        <p:nvPicPr>
          <p:cNvPr id="2" name="Picture Placeholder 1" descr="Figure shows a metal disk rotating at an angular velocity in a uniform magnetic field directed parallel to the rotational axis. The brush leads of a voltmeter are connected to the disk’s inner and outer surfaces."/>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9786" r="-39786"/>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9523009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86</a:t>
            </a:r>
          </a:p>
        </p:txBody>
      </p:sp>
      <p:pic>
        <p:nvPicPr>
          <p:cNvPr id="2" name="Picture Placeholder 1" descr="Figure shows a rectangular circuit located next to a long, straight wire carrying a current I. Circuit is located at a distance 5 cm from the wire. Side of the circuit that is 8 cm long is parallel to the wire, side of the circuit that is 5 cm long is perpendicular to the wir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74105" r="-74105"/>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2075446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90</a:t>
            </a:r>
          </a:p>
        </p:txBody>
      </p:sp>
      <p:pic>
        <p:nvPicPr>
          <p:cNvPr id="2" name="Picture Placeholder 1" descr="Figure A shows rectangular loop with the sides a and b in a region of uniform magnetic field that is perpendicular to the area enclosed by the loop and horizontal to Earth’s surface. Figure B shows rectangular loop that due to the force of gravity left a region of uniform magnetic field."/>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2235" r="-32235"/>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2492840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91</a:t>
            </a:r>
          </a:p>
        </p:txBody>
      </p:sp>
      <p:pic>
        <p:nvPicPr>
          <p:cNvPr id="2" name="Picture Placeholder 1" descr="Figure shows metal bar that slides over two rails a distance D apart in the region that has a uniform magnetic field of magnitude in direction perpendicular to the rails. The two rails are connected at one end to a resistor 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578" b="-1578"/>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9917140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Clients\Connexions\01_CNX_ Admin\00_OSC_Project_Resources\14_OSC_Production\PowerPoints\OSX-Stacked-TM-CMYK-300dp1-2016.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84049" y="237744"/>
            <a:ext cx="1049775" cy="71323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p:txBody>
          <a:bodyPr>
            <a:normAutofit/>
          </a:bodyPr>
          <a:lstStyle/>
          <a:p>
            <a:pPr algn="r"/>
            <a:endParaRPr lang="en-US" sz="2400" dirty="0">
              <a:solidFill>
                <a:srgbClr val="6CB255"/>
              </a:solidFill>
            </a:endParaRPr>
          </a:p>
        </p:txBody>
      </p:sp>
      <p:sp>
        <p:nvSpPr>
          <p:cNvPr id="14" name="Text Placeholder 13"/>
          <p:cNvSpPr>
            <a:spLocks noGrp="1"/>
          </p:cNvSpPr>
          <p:nvPr>
            <p:ph type="body" sz="quarter" idx="14"/>
          </p:nvPr>
        </p:nvSpPr>
        <p:spPr>
          <a:xfrm>
            <a:off x="457200" y="1107617"/>
            <a:ext cx="8062912" cy="5256973"/>
          </a:xfrm>
        </p:spPr>
        <p:txBody>
          <a:bodyPr anchor="ctr">
            <a:noAutofit/>
          </a:bodyPr>
          <a:lstStyle/>
          <a:p>
            <a:r>
              <a:rPr lang="en-US"/>
              <a:t>This OpenStax ancillary resource is © Rice University under a CC-BY 4.0 International license; it may be reproduced or modified but must be attributed to OpenStax, Rice University and any changes must be noted.</a:t>
            </a:r>
          </a:p>
          <a:p>
            <a:endParaRPr lang="en-US" sz="1600" dirty="0"/>
          </a:p>
        </p:txBody>
      </p:sp>
    </p:spTree>
    <p:extLst>
      <p:ext uri="{BB962C8B-B14F-4D97-AF65-F5344CB8AC3E}">
        <p14:creationId xmlns:p14="http://schemas.microsoft.com/office/powerpoint/2010/main" val="3863019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13.7</a:t>
            </a:r>
          </a:p>
        </p:txBody>
      </p:sp>
      <p:pic>
        <p:nvPicPr>
          <p:cNvPr id="2" name="Picture Placeholder 1" descr="Figure A shows a magnet that is moving towards the loop with the North pole facing the loop. The magnetic field lines leave the North pole of the magnet and cause the counterclockwise current flow in the loop. Figure B shows a magnet that is moving towards the loop with the South pole facing the loop. The magnetic field lines enter the South pole of the magnet and cause the clockwise current flow in the loop."/>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358" r="-3358"/>
          <a:stretch>
            <a:fillRect/>
          </a:stretch>
        </p:blipFill>
        <p:spPr/>
      </p:pic>
      <p:sp>
        <p:nvSpPr>
          <p:cNvPr id="7" name="Text Placeholder 6"/>
          <p:cNvSpPr>
            <a:spLocks noGrp="1"/>
          </p:cNvSpPr>
          <p:nvPr>
            <p:ph type="body" sz="quarter" idx="14"/>
          </p:nvPr>
        </p:nvSpPr>
        <p:spPr/>
        <p:txBody>
          <a:bodyPr>
            <a:noAutofit/>
          </a:bodyPr>
          <a:lstStyle/>
          <a:p>
            <a:r>
              <a:rPr lang="en-US" sz="1494" dirty="0"/>
              <a:t>The change in magnetic flux caused by the approaching magnet induces a current in the loop.</a:t>
            </a:r>
          </a:p>
          <a:p>
            <a:pPr marL="342900" indent="-342900">
              <a:buAutoNum type="alphaLcParenBoth"/>
            </a:pPr>
            <a:r>
              <a:rPr lang="en-US" sz="1494" dirty="0"/>
              <a:t>An approaching north pole induces a counterclockwise current with respect to the bar magnet.</a:t>
            </a:r>
          </a:p>
          <a:p>
            <a:pPr marL="342900" indent="-342900">
              <a:buAutoNum type="alphaLcParenBoth"/>
            </a:pPr>
            <a:r>
              <a:rPr lang="en-US" sz="1494" dirty="0"/>
              <a:t>An approaching south pole induces a clockwise current with respect to the bar magnet.</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698910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13.8</a:t>
            </a:r>
          </a:p>
        </p:txBody>
      </p:sp>
      <p:pic>
        <p:nvPicPr>
          <p:cNvPr id="2" name="Picture Placeholder 1" descr="Figure A shows a circuit that consists of a solenoid, capacitor, and a closed switch. There is no current flow in the circuit. Figure B shows a circuit that consists of a solenoid, capacitor, and an opening switch. There is a current flow in the circuit. Figure C is a photo of an electrical arc generated between two metal contacts."/>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25150" b="-25150"/>
          <a:stretch>
            <a:fillRect/>
          </a:stretch>
        </p:blipFill>
        <p:spPr/>
      </p:pic>
      <p:sp>
        <p:nvSpPr>
          <p:cNvPr id="7" name="Text Placeholder 6"/>
          <p:cNvSpPr>
            <a:spLocks noGrp="1"/>
          </p:cNvSpPr>
          <p:nvPr>
            <p:ph type="body" sz="quarter" idx="14"/>
          </p:nvPr>
        </p:nvSpPr>
        <p:spPr/>
        <p:txBody>
          <a:bodyPr>
            <a:noAutofit/>
          </a:bodyPr>
          <a:lstStyle/>
          <a:p>
            <a:pPr marL="342900" indent="-342900">
              <a:buAutoNum type="alphaLcParenBoth"/>
            </a:pPr>
            <a:r>
              <a:rPr lang="en-US" sz="1380" dirty="0"/>
              <a:t>A solenoid connected to a source of emf.</a:t>
            </a:r>
          </a:p>
          <a:p>
            <a:pPr marL="342900" indent="-342900">
              <a:buAutoNum type="alphaLcParenBoth"/>
            </a:pPr>
            <a:r>
              <a:rPr lang="en-US" sz="1380" dirty="0"/>
              <a:t>Opening switch S terminates the current, which in turn induces an emf in the solenoid.</a:t>
            </a:r>
          </a:p>
          <a:p>
            <a:pPr marL="342900" indent="-342900">
              <a:buAutoNum type="alphaLcParenBoth"/>
            </a:pPr>
            <a:r>
              <a:rPr lang="en-US" sz="1380" dirty="0"/>
              <a:t>Potential difference between the ends of the sharply pointed rods is produced by inducing an emf in a coil. This potential difference is large enough to produce an arc between the sharp points.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7537174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586</TotalTime>
  <Words>1488</Words>
  <Application>Microsoft Macintosh PowerPoint</Application>
  <PresentationFormat>On-screen Show (4:3)</PresentationFormat>
  <Paragraphs>122</Paragraphs>
  <Slides>74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74</vt:i4>
      </vt:variant>
    </vt:vector>
  </HeadingPairs>
  <TitlesOfParts>
    <vt:vector size="79" baseType="lpstr">
      <vt:lpstr>Arial</vt:lpstr>
      <vt:lpstr>Arial Black</vt:lpstr>
      <vt:lpstr>Calibri</vt:lpstr>
      <vt:lpstr>Cambria Math</vt:lpstr>
      <vt:lpstr>Essential</vt:lpstr>
      <vt:lpstr>PowerPoint Presentation</vt:lpstr>
      <vt:lpstr>Figure 13.1</vt:lpstr>
      <vt:lpstr>Figure 13.2</vt:lpstr>
      <vt:lpstr>Figure 13.3</vt:lpstr>
      <vt:lpstr>Figure 13.4</vt:lpstr>
      <vt:lpstr>Figure 13.5</vt:lpstr>
      <vt:lpstr>Figure 13.6</vt:lpstr>
      <vt:lpstr>Figure 13.7</vt:lpstr>
      <vt:lpstr>Figure 13.8</vt:lpstr>
      <vt:lpstr>Figure 13.9</vt:lpstr>
      <vt:lpstr>Figure 13.10</vt:lpstr>
      <vt:lpstr>Figure 13.11</vt:lpstr>
      <vt:lpstr>Figure 13.12</vt:lpstr>
      <vt:lpstr>Figure 13.13</vt:lpstr>
      <vt:lpstr>Figure 13.14</vt:lpstr>
      <vt:lpstr>Figure 13.15</vt:lpstr>
      <vt:lpstr>Figure 13.16</vt:lpstr>
      <vt:lpstr>Figure 13.17</vt:lpstr>
      <vt:lpstr>Exercise 13.4</vt:lpstr>
      <vt:lpstr>Figure 13.18</vt:lpstr>
      <vt:lpstr>Figure 13.19</vt:lpstr>
      <vt:lpstr>Exercise 13.8</vt:lpstr>
      <vt:lpstr>Exercise 13.9</vt:lpstr>
      <vt:lpstr>Figure 13.20</vt:lpstr>
      <vt:lpstr>Figure 13.21</vt:lpstr>
      <vt:lpstr>Figure 13.22</vt:lpstr>
      <vt:lpstr>Figure 13.23</vt:lpstr>
      <vt:lpstr>Figure 13.24</vt:lpstr>
      <vt:lpstr>Figure 13.25</vt:lpstr>
      <vt:lpstr>Figure 13.26</vt:lpstr>
      <vt:lpstr>Figure 13.27</vt:lpstr>
      <vt:lpstr>Figure 13.28</vt:lpstr>
      <vt:lpstr>Figure 13.29</vt:lpstr>
      <vt:lpstr>Figure 13.30</vt:lpstr>
      <vt:lpstr>Figure 13.31</vt:lpstr>
      <vt:lpstr>Figure 13.32</vt:lpstr>
      <vt:lpstr>Figure 13.33</vt:lpstr>
      <vt:lpstr>Figure 13.34</vt:lpstr>
      <vt:lpstr>Exercise 6</vt:lpstr>
      <vt:lpstr>Exercise 11</vt:lpstr>
      <vt:lpstr>Exercise 12</vt:lpstr>
      <vt:lpstr>Exercise 13</vt:lpstr>
      <vt:lpstr>Exercise 15</vt:lpstr>
      <vt:lpstr>Exercise 20</vt:lpstr>
      <vt:lpstr>Exercise 23</vt:lpstr>
      <vt:lpstr>Exercise 27</vt:lpstr>
      <vt:lpstr>Exercise 28</vt:lpstr>
      <vt:lpstr>Exercise 31</vt:lpstr>
      <vt:lpstr>Exercise 35</vt:lpstr>
      <vt:lpstr>Exercise 36</vt:lpstr>
      <vt:lpstr>Exercise 38</vt:lpstr>
      <vt:lpstr>Exercise 41</vt:lpstr>
      <vt:lpstr>Exercise 42</vt:lpstr>
      <vt:lpstr>Exercise 43</vt:lpstr>
      <vt:lpstr>Exercise 44</vt:lpstr>
      <vt:lpstr>Exercise 45</vt:lpstr>
      <vt:lpstr>Exercise 46</vt:lpstr>
      <vt:lpstr>Exercise 51</vt:lpstr>
      <vt:lpstr>Exercise 52</vt:lpstr>
      <vt:lpstr>Exercise 63</vt:lpstr>
      <vt:lpstr>Exercise 69</vt:lpstr>
      <vt:lpstr>Exercise 70</vt:lpstr>
      <vt:lpstr>Exercise 72</vt:lpstr>
      <vt:lpstr>Exercise 78</vt:lpstr>
      <vt:lpstr>Exercise 79</vt:lpstr>
      <vt:lpstr>Exercise 80</vt:lpstr>
      <vt:lpstr>Exercise 81</vt:lpstr>
      <vt:lpstr>Exercise 82</vt:lpstr>
      <vt:lpstr>Exercise 83</vt:lpstr>
      <vt:lpstr>Exercise 84</vt:lpstr>
      <vt:lpstr>Exercise 86</vt:lpstr>
      <vt:lpstr>Exercise 90</vt:lpstr>
      <vt:lpstr>Exercise 91</vt:lpstr>
      <vt:lpstr>PowerPoint Presentation</vt:lpstr>
    </vt:vector>
  </TitlesOfParts>
  <Company>WNI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Physics</dc:title>
  <dc:creator>Spuddy McSpare</dc:creator>
  <cp:lastModifiedBy>Microsoft Office User</cp:lastModifiedBy>
  <cp:revision>63</cp:revision>
  <dcterms:created xsi:type="dcterms:W3CDTF">2012-06-04T02:13:36Z</dcterms:created>
  <dcterms:modified xsi:type="dcterms:W3CDTF">2019-08-20T17:10:56Z</dcterms:modified>
</cp:coreProperties>
</file>